
<file path=[Content_Types].xml><?xml version="1.0" encoding="utf-8"?>
<Types xmlns="http://schemas.openxmlformats.org/package/2006/content-types">
  <Default Extension="gif" ContentType="image/gi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404" r:id="rId2"/>
    <p:sldId id="405" r:id="rId3"/>
    <p:sldId id="406" r:id="rId4"/>
    <p:sldId id="407" r:id="rId5"/>
    <p:sldId id="408" r:id="rId6"/>
    <p:sldId id="409" r:id="rId7"/>
    <p:sldId id="410" r:id="rId8"/>
    <p:sldId id="411" r:id="rId9"/>
    <p:sldId id="412" r:id="rId10"/>
    <p:sldId id="413" r:id="rId11"/>
    <p:sldId id="414"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8" d="100"/>
          <a:sy n="88" d="100"/>
        </p:scale>
        <p:origin x="494"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BA78D9E-7300-41CB-AD97-A4C1043BDCF9}" type="datetimeFigureOut">
              <a:rPr lang="en-US" smtClean="0"/>
              <a:t>3/9/2019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6046DF5-EAE9-4968-A736-C3B614133CA7}" type="slidenum">
              <a:rPr lang="en-US" smtClean="0"/>
              <a:t>‹#›</a:t>
            </a:fld>
            <a:endParaRPr lang="en-US"/>
          </a:p>
        </p:txBody>
      </p:sp>
    </p:spTree>
    <p:extLst>
      <p:ext uri="{BB962C8B-B14F-4D97-AF65-F5344CB8AC3E}">
        <p14:creationId xmlns:p14="http://schemas.microsoft.com/office/powerpoint/2010/main" val="3846197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a:ln/>
        </p:spPr>
      </p:sp>
      <p:sp>
        <p:nvSpPr>
          <p:cNvPr id="51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51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600" b="1">
                <a:solidFill>
                  <a:schemeClr val="accent2"/>
                </a:solidFill>
                <a:latin typeface="Arial" panose="020B0604020202020204" pitchFamily="34" charset="0"/>
              </a:defRPr>
            </a:lvl1pPr>
            <a:lvl2pPr marL="742950" indent="-285750">
              <a:defRPr sz="3600" b="1">
                <a:solidFill>
                  <a:schemeClr val="accent2"/>
                </a:solidFill>
                <a:latin typeface="Arial" panose="020B0604020202020204" pitchFamily="34" charset="0"/>
              </a:defRPr>
            </a:lvl2pPr>
            <a:lvl3pPr marL="1143000" indent="-228600">
              <a:defRPr sz="3600" b="1">
                <a:solidFill>
                  <a:schemeClr val="accent2"/>
                </a:solidFill>
                <a:latin typeface="Arial" panose="020B0604020202020204" pitchFamily="34" charset="0"/>
              </a:defRPr>
            </a:lvl3pPr>
            <a:lvl4pPr marL="1600200" indent="-228600">
              <a:defRPr sz="3600" b="1">
                <a:solidFill>
                  <a:schemeClr val="accent2"/>
                </a:solidFill>
                <a:latin typeface="Arial" panose="020B0604020202020204" pitchFamily="34" charset="0"/>
              </a:defRPr>
            </a:lvl4pPr>
            <a:lvl5pPr marL="2057400" indent="-228600">
              <a:defRPr sz="3600" b="1">
                <a:solidFill>
                  <a:schemeClr val="accent2"/>
                </a:solidFill>
                <a:latin typeface="Arial" panose="020B0604020202020204" pitchFamily="34" charset="0"/>
              </a:defRPr>
            </a:lvl5pPr>
            <a:lvl6pPr marL="2514600" indent="-228600" eaLnBrk="0" fontAlgn="base" hangingPunct="0">
              <a:spcBef>
                <a:spcPct val="0"/>
              </a:spcBef>
              <a:spcAft>
                <a:spcPct val="0"/>
              </a:spcAft>
              <a:defRPr sz="3600" b="1">
                <a:solidFill>
                  <a:schemeClr val="accent2"/>
                </a:solidFill>
                <a:latin typeface="Arial" panose="020B0604020202020204" pitchFamily="34" charset="0"/>
              </a:defRPr>
            </a:lvl6pPr>
            <a:lvl7pPr marL="2971800" indent="-228600" eaLnBrk="0" fontAlgn="base" hangingPunct="0">
              <a:spcBef>
                <a:spcPct val="0"/>
              </a:spcBef>
              <a:spcAft>
                <a:spcPct val="0"/>
              </a:spcAft>
              <a:defRPr sz="3600" b="1">
                <a:solidFill>
                  <a:schemeClr val="accent2"/>
                </a:solidFill>
                <a:latin typeface="Arial" panose="020B0604020202020204" pitchFamily="34" charset="0"/>
              </a:defRPr>
            </a:lvl7pPr>
            <a:lvl8pPr marL="3429000" indent="-228600" eaLnBrk="0" fontAlgn="base" hangingPunct="0">
              <a:spcBef>
                <a:spcPct val="0"/>
              </a:spcBef>
              <a:spcAft>
                <a:spcPct val="0"/>
              </a:spcAft>
              <a:defRPr sz="3600" b="1">
                <a:solidFill>
                  <a:schemeClr val="accent2"/>
                </a:solidFill>
                <a:latin typeface="Arial" panose="020B0604020202020204" pitchFamily="34" charset="0"/>
              </a:defRPr>
            </a:lvl8pPr>
            <a:lvl9pPr marL="3886200" indent="-228600" eaLnBrk="0" fontAlgn="base" hangingPunct="0">
              <a:spcBef>
                <a:spcPct val="0"/>
              </a:spcBef>
              <a:spcAft>
                <a:spcPct val="0"/>
              </a:spcAft>
              <a:defRPr sz="3600" b="1">
                <a:solidFill>
                  <a:schemeClr val="accent2"/>
                </a:solidFill>
                <a:latin typeface="Arial" panose="020B0604020202020204" pitchFamily="34" charset="0"/>
              </a:defRPr>
            </a:lvl9pPr>
          </a:lstStyle>
          <a:p>
            <a:fld id="{3B613740-F959-4E26-9E6A-CA3B2CFE83D2}" type="slidenum">
              <a:rPr lang="en-US" altLang="en-US" sz="1200" b="0" smtClean="0">
                <a:solidFill>
                  <a:schemeClr val="tx1"/>
                </a:solidFill>
                <a:latin typeface="Times New Roman" panose="02020603050405020304" pitchFamily="18" charset="0"/>
              </a:rPr>
              <a:pPr/>
              <a:t>1</a:t>
            </a:fld>
            <a:endParaRPr lang="en-US" altLang="en-US" sz="1200" b="0">
              <a:solidFill>
                <a:schemeClr val="tx1"/>
              </a:solidFill>
              <a:latin typeface="Times New Roman" panose="02020603050405020304" pitchFamily="18" charset="0"/>
            </a:endParaRPr>
          </a:p>
        </p:txBody>
      </p:sp>
    </p:spTree>
    <p:extLst>
      <p:ext uri="{BB962C8B-B14F-4D97-AF65-F5344CB8AC3E}">
        <p14:creationId xmlns:p14="http://schemas.microsoft.com/office/powerpoint/2010/main" val="5144674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0EE60F-5BDF-48B7-88C6-892E4CC6C11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8EFFBD6-DA2B-4F11-AF50-81AB3D02E3C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FFD43DD-8F43-43D6-A581-0BE19773806C}"/>
              </a:ext>
            </a:extLst>
          </p:cNvPr>
          <p:cNvSpPr>
            <a:spLocks noGrp="1"/>
          </p:cNvSpPr>
          <p:nvPr>
            <p:ph type="dt" sz="half" idx="10"/>
          </p:nvPr>
        </p:nvSpPr>
        <p:spPr/>
        <p:txBody>
          <a:bodyPr/>
          <a:lstStyle/>
          <a:p>
            <a:fld id="{77FE1B90-0725-4370-A3C2-EFF6D93CCF6B}" type="datetimeFigureOut">
              <a:rPr lang="en-US" smtClean="0"/>
              <a:t>3/9/2019</a:t>
            </a:fld>
            <a:endParaRPr lang="en-US"/>
          </a:p>
        </p:txBody>
      </p:sp>
      <p:sp>
        <p:nvSpPr>
          <p:cNvPr id="5" name="Footer Placeholder 4">
            <a:extLst>
              <a:ext uri="{FF2B5EF4-FFF2-40B4-BE49-F238E27FC236}">
                <a16:creationId xmlns:a16="http://schemas.microsoft.com/office/drawing/2014/main" id="{D0609533-4E3B-49CC-98C4-43E191080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27AF72B-1B98-4104-B46B-152DE146EF5E}"/>
              </a:ext>
            </a:extLst>
          </p:cNvPr>
          <p:cNvSpPr>
            <a:spLocks noGrp="1"/>
          </p:cNvSpPr>
          <p:nvPr>
            <p:ph type="sldNum" sz="quarter" idx="12"/>
          </p:nvPr>
        </p:nvSpPr>
        <p:spPr/>
        <p:txBody>
          <a:bodyPr/>
          <a:lstStyle/>
          <a:p>
            <a:fld id="{9B37C19C-1776-4812-A65C-B9D0754ACE5A}" type="slidenum">
              <a:rPr lang="en-US" smtClean="0"/>
              <a:t>‹#›</a:t>
            </a:fld>
            <a:endParaRPr lang="en-US"/>
          </a:p>
        </p:txBody>
      </p:sp>
    </p:spTree>
    <p:extLst>
      <p:ext uri="{BB962C8B-B14F-4D97-AF65-F5344CB8AC3E}">
        <p14:creationId xmlns:p14="http://schemas.microsoft.com/office/powerpoint/2010/main" val="6514694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3E0413-9495-481D-AEB2-B92643AA974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0A346A-EC2D-4B8C-8B32-65A29D2CF0D0}"/>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85DB2E6-B95C-4F00-B307-128115974BE6}"/>
              </a:ext>
            </a:extLst>
          </p:cNvPr>
          <p:cNvSpPr>
            <a:spLocks noGrp="1"/>
          </p:cNvSpPr>
          <p:nvPr>
            <p:ph type="dt" sz="half" idx="10"/>
          </p:nvPr>
        </p:nvSpPr>
        <p:spPr/>
        <p:txBody>
          <a:bodyPr/>
          <a:lstStyle/>
          <a:p>
            <a:fld id="{77FE1B90-0725-4370-A3C2-EFF6D93CCF6B}" type="datetimeFigureOut">
              <a:rPr lang="en-US" smtClean="0"/>
              <a:t>3/9/2019</a:t>
            </a:fld>
            <a:endParaRPr lang="en-US"/>
          </a:p>
        </p:txBody>
      </p:sp>
      <p:sp>
        <p:nvSpPr>
          <p:cNvPr id="5" name="Footer Placeholder 4">
            <a:extLst>
              <a:ext uri="{FF2B5EF4-FFF2-40B4-BE49-F238E27FC236}">
                <a16:creationId xmlns:a16="http://schemas.microsoft.com/office/drawing/2014/main" id="{9923D0DD-ECB1-4C4B-929D-4CC508690CE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DB36F69-B305-46EA-B511-2C3ED2B41CCD}"/>
              </a:ext>
            </a:extLst>
          </p:cNvPr>
          <p:cNvSpPr>
            <a:spLocks noGrp="1"/>
          </p:cNvSpPr>
          <p:nvPr>
            <p:ph type="sldNum" sz="quarter" idx="12"/>
          </p:nvPr>
        </p:nvSpPr>
        <p:spPr/>
        <p:txBody>
          <a:bodyPr/>
          <a:lstStyle/>
          <a:p>
            <a:fld id="{9B37C19C-1776-4812-A65C-B9D0754ACE5A}" type="slidenum">
              <a:rPr lang="en-US" smtClean="0"/>
              <a:t>‹#›</a:t>
            </a:fld>
            <a:endParaRPr lang="en-US"/>
          </a:p>
        </p:txBody>
      </p:sp>
    </p:spTree>
    <p:extLst>
      <p:ext uri="{BB962C8B-B14F-4D97-AF65-F5344CB8AC3E}">
        <p14:creationId xmlns:p14="http://schemas.microsoft.com/office/powerpoint/2010/main" val="32702975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777C07-C41A-45F9-B75A-7C3449666A1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A6EAA4A-FF50-45AE-A380-52B67D2547A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67C804C8-370B-4B5B-AA15-9E38349E0F7F}"/>
              </a:ext>
            </a:extLst>
          </p:cNvPr>
          <p:cNvSpPr>
            <a:spLocks noGrp="1"/>
          </p:cNvSpPr>
          <p:nvPr>
            <p:ph type="dt" sz="half" idx="10"/>
          </p:nvPr>
        </p:nvSpPr>
        <p:spPr/>
        <p:txBody>
          <a:bodyPr/>
          <a:lstStyle/>
          <a:p>
            <a:fld id="{77FE1B90-0725-4370-A3C2-EFF6D93CCF6B}" type="datetimeFigureOut">
              <a:rPr lang="en-US" smtClean="0"/>
              <a:t>3/9/2019</a:t>
            </a:fld>
            <a:endParaRPr lang="en-US"/>
          </a:p>
        </p:txBody>
      </p:sp>
      <p:sp>
        <p:nvSpPr>
          <p:cNvPr id="5" name="Footer Placeholder 4">
            <a:extLst>
              <a:ext uri="{FF2B5EF4-FFF2-40B4-BE49-F238E27FC236}">
                <a16:creationId xmlns:a16="http://schemas.microsoft.com/office/drawing/2014/main" id="{FEFD258C-9501-4AB5-8EA7-A4EDD2606D7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3251AAB-637F-4ED2-8397-D82B5240C452}"/>
              </a:ext>
            </a:extLst>
          </p:cNvPr>
          <p:cNvSpPr>
            <a:spLocks noGrp="1"/>
          </p:cNvSpPr>
          <p:nvPr>
            <p:ph type="sldNum" sz="quarter" idx="12"/>
          </p:nvPr>
        </p:nvSpPr>
        <p:spPr/>
        <p:txBody>
          <a:bodyPr/>
          <a:lstStyle/>
          <a:p>
            <a:fld id="{9B37C19C-1776-4812-A65C-B9D0754ACE5A}" type="slidenum">
              <a:rPr lang="en-US" smtClean="0"/>
              <a:t>‹#›</a:t>
            </a:fld>
            <a:endParaRPr lang="en-US"/>
          </a:p>
        </p:txBody>
      </p:sp>
    </p:spTree>
    <p:extLst>
      <p:ext uri="{BB962C8B-B14F-4D97-AF65-F5344CB8AC3E}">
        <p14:creationId xmlns:p14="http://schemas.microsoft.com/office/powerpoint/2010/main" val="22524012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BC3D04-A989-47DA-9BB7-6160176FF12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9047CB6-4DB4-44D3-99FD-217DC02E7140}"/>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10268C8-E098-4A64-97F2-AD9B8C441D75}"/>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753FFBF-1D18-4398-BB2A-7B7752647164}"/>
              </a:ext>
            </a:extLst>
          </p:cNvPr>
          <p:cNvSpPr>
            <a:spLocks noGrp="1"/>
          </p:cNvSpPr>
          <p:nvPr>
            <p:ph type="dt" sz="half" idx="10"/>
          </p:nvPr>
        </p:nvSpPr>
        <p:spPr/>
        <p:txBody>
          <a:bodyPr/>
          <a:lstStyle/>
          <a:p>
            <a:fld id="{77FE1B90-0725-4370-A3C2-EFF6D93CCF6B}" type="datetimeFigureOut">
              <a:rPr lang="en-US" smtClean="0"/>
              <a:t>3/9/2019</a:t>
            </a:fld>
            <a:endParaRPr lang="en-US"/>
          </a:p>
        </p:txBody>
      </p:sp>
      <p:sp>
        <p:nvSpPr>
          <p:cNvPr id="6" name="Footer Placeholder 5">
            <a:extLst>
              <a:ext uri="{FF2B5EF4-FFF2-40B4-BE49-F238E27FC236}">
                <a16:creationId xmlns:a16="http://schemas.microsoft.com/office/drawing/2014/main" id="{3B62463D-8815-40AD-887A-DFBD84D3F3F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3F58CC4-05A9-443F-95A0-A72F2A6C6D17}"/>
              </a:ext>
            </a:extLst>
          </p:cNvPr>
          <p:cNvSpPr>
            <a:spLocks noGrp="1"/>
          </p:cNvSpPr>
          <p:nvPr>
            <p:ph type="sldNum" sz="quarter" idx="12"/>
          </p:nvPr>
        </p:nvSpPr>
        <p:spPr/>
        <p:txBody>
          <a:bodyPr/>
          <a:lstStyle/>
          <a:p>
            <a:fld id="{9B37C19C-1776-4812-A65C-B9D0754ACE5A}" type="slidenum">
              <a:rPr lang="en-US" smtClean="0"/>
              <a:t>‹#›</a:t>
            </a:fld>
            <a:endParaRPr lang="en-US"/>
          </a:p>
        </p:txBody>
      </p:sp>
    </p:spTree>
    <p:extLst>
      <p:ext uri="{BB962C8B-B14F-4D97-AF65-F5344CB8AC3E}">
        <p14:creationId xmlns:p14="http://schemas.microsoft.com/office/powerpoint/2010/main" val="14411696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EF76F4-1C14-4327-8335-5EFEDEA955E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B2F939B-FD89-4ADA-8B40-C530AB43D20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0860F37F-5A69-4113-B6C1-C38A4E98643F}"/>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500C2FC-86DB-4CEE-8363-E22A564C5C4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B90CF8DE-5D07-4D12-A3E7-F28AB49FC3C5}"/>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5A8D054-1D26-460C-8470-5B23D6EC8700}"/>
              </a:ext>
            </a:extLst>
          </p:cNvPr>
          <p:cNvSpPr>
            <a:spLocks noGrp="1"/>
          </p:cNvSpPr>
          <p:nvPr>
            <p:ph type="dt" sz="half" idx="10"/>
          </p:nvPr>
        </p:nvSpPr>
        <p:spPr/>
        <p:txBody>
          <a:bodyPr/>
          <a:lstStyle/>
          <a:p>
            <a:fld id="{77FE1B90-0725-4370-A3C2-EFF6D93CCF6B}" type="datetimeFigureOut">
              <a:rPr lang="en-US" smtClean="0"/>
              <a:t>3/9/2019</a:t>
            </a:fld>
            <a:endParaRPr lang="en-US"/>
          </a:p>
        </p:txBody>
      </p:sp>
      <p:sp>
        <p:nvSpPr>
          <p:cNvPr id="8" name="Footer Placeholder 7">
            <a:extLst>
              <a:ext uri="{FF2B5EF4-FFF2-40B4-BE49-F238E27FC236}">
                <a16:creationId xmlns:a16="http://schemas.microsoft.com/office/drawing/2014/main" id="{13F961F0-6D35-461F-BBEB-2B5B89E8D7D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113914F-A994-41E8-8D8B-8984B676ACF7}"/>
              </a:ext>
            </a:extLst>
          </p:cNvPr>
          <p:cNvSpPr>
            <a:spLocks noGrp="1"/>
          </p:cNvSpPr>
          <p:nvPr>
            <p:ph type="sldNum" sz="quarter" idx="12"/>
          </p:nvPr>
        </p:nvSpPr>
        <p:spPr/>
        <p:txBody>
          <a:bodyPr/>
          <a:lstStyle/>
          <a:p>
            <a:fld id="{9B37C19C-1776-4812-A65C-B9D0754ACE5A}" type="slidenum">
              <a:rPr lang="en-US" smtClean="0"/>
              <a:t>‹#›</a:t>
            </a:fld>
            <a:endParaRPr lang="en-US"/>
          </a:p>
        </p:txBody>
      </p:sp>
    </p:spTree>
    <p:extLst>
      <p:ext uri="{BB962C8B-B14F-4D97-AF65-F5344CB8AC3E}">
        <p14:creationId xmlns:p14="http://schemas.microsoft.com/office/powerpoint/2010/main" val="33137811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346B6A-5DCF-4362-A144-FE194CF346D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10A1A29-7319-41E5-A628-6049A000098D}"/>
              </a:ext>
            </a:extLst>
          </p:cNvPr>
          <p:cNvSpPr>
            <a:spLocks noGrp="1"/>
          </p:cNvSpPr>
          <p:nvPr>
            <p:ph type="dt" sz="half" idx="10"/>
          </p:nvPr>
        </p:nvSpPr>
        <p:spPr/>
        <p:txBody>
          <a:bodyPr/>
          <a:lstStyle/>
          <a:p>
            <a:fld id="{77FE1B90-0725-4370-A3C2-EFF6D93CCF6B}" type="datetimeFigureOut">
              <a:rPr lang="en-US" smtClean="0"/>
              <a:t>3/9/2019</a:t>
            </a:fld>
            <a:endParaRPr lang="en-US"/>
          </a:p>
        </p:txBody>
      </p:sp>
      <p:sp>
        <p:nvSpPr>
          <p:cNvPr id="4" name="Footer Placeholder 3">
            <a:extLst>
              <a:ext uri="{FF2B5EF4-FFF2-40B4-BE49-F238E27FC236}">
                <a16:creationId xmlns:a16="http://schemas.microsoft.com/office/drawing/2014/main" id="{3F26D46B-9491-49B5-A06B-7CE9B281B97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E352BB3-B7D2-4B95-ABFF-BEE59BCC0C80}"/>
              </a:ext>
            </a:extLst>
          </p:cNvPr>
          <p:cNvSpPr>
            <a:spLocks noGrp="1"/>
          </p:cNvSpPr>
          <p:nvPr>
            <p:ph type="sldNum" sz="quarter" idx="12"/>
          </p:nvPr>
        </p:nvSpPr>
        <p:spPr/>
        <p:txBody>
          <a:bodyPr/>
          <a:lstStyle/>
          <a:p>
            <a:fld id="{9B37C19C-1776-4812-A65C-B9D0754ACE5A}" type="slidenum">
              <a:rPr lang="en-US" smtClean="0"/>
              <a:t>‹#›</a:t>
            </a:fld>
            <a:endParaRPr lang="en-US"/>
          </a:p>
        </p:txBody>
      </p:sp>
    </p:spTree>
    <p:extLst>
      <p:ext uri="{BB962C8B-B14F-4D97-AF65-F5344CB8AC3E}">
        <p14:creationId xmlns:p14="http://schemas.microsoft.com/office/powerpoint/2010/main" val="34285612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4B59401-3D78-4B9C-B8B3-6ECDF83CBB9F}"/>
              </a:ext>
            </a:extLst>
          </p:cNvPr>
          <p:cNvSpPr>
            <a:spLocks noGrp="1"/>
          </p:cNvSpPr>
          <p:nvPr>
            <p:ph type="dt" sz="half" idx="10"/>
          </p:nvPr>
        </p:nvSpPr>
        <p:spPr/>
        <p:txBody>
          <a:bodyPr/>
          <a:lstStyle/>
          <a:p>
            <a:fld id="{77FE1B90-0725-4370-A3C2-EFF6D93CCF6B}" type="datetimeFigureOut">
              <a:rPr lang="en-US" smtClean="0"/>
              <a:t>3/9/2019</a:t>
            </a:fld>
            <a:endParaRPr lang="en-US"/>
          </a:p>
        </p:txBody>
      </p:sp>
      <p:sp>
        <p:nvSpPr>
          <p:cNvPr id="3" name="Footer Placeholder 2">
            <a:extLst>
              <a:ext uri="{FF2B5EF4-FFF2-40B4-BE49-F238E27FC236}">
                <a16:creationId xmlns:a16="http://schemas.microsoft.com/office/drawing/2014/main" id="{CBE3E8FB-28D1-4138-8102-19FB79F81D3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45333E7-B95C-417D-B528-0C43DB159E6C}"/>
              </a:ext>
            </a:extLst>
          </p:cNvPr>
          <p:cNvSpPr>
            <a:spLocks noGrp="1"/>
          </p:cNvSpPr>
          <p:nvPr>
            <p:ph type="sldNum" sz="quarter" idx="12"/>
          </p:nvPr>
        </p:nvSpPr>
        <p:spPr/>
        <p:txBody>
          <a:bodyPr/>
          <a:lstStyle/>
          <a:p>
            <a:fld id="{9B37C19C-1776-4812-A65C-B9D0754ACE5A}" type="slidenum">
              <a:rPr lang="en-US" smtClean="0"/>
              <a:t>‹#›</a:t>
            </a:fld>
            <a:endParaRPr lang="en-US"/>
          </a:p>
        </p:txBody>
      </p:sp>
    </p:spTree>
    <p:extLst>
      <p:ext uri="{BB962C8B-B14F-4D97-AF65-F5344CB8AC3E}">
        <p14:creationId xmlns:p14="http://schemas.microsoft.com/office/powerpoint/2010/main" val="15902780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8AE4B5-B495-4611-8FAC-DFF01DB61A2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3763E4C-6057-48C5-A887-68CE4E0E773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ACE4CC2-9D26-4ADE-9E24-A4360B3CC66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ED7F1C2D-4956-4F00-B311-7957D071901E}"/>
              </a:ext>
            </a:extLst>
          </p:cNvPr>
          <p:cNvSpPr>
            <a:spLocks noGrp="1"/>
          </p:cNvSpPr>
          <p:nvPr>
            <p:ph type="dt" sz="half" idx="10"/>
          </p:nvPr>
        </p:nvSpPr>
        <p:spPr/>
        <p:txBody>
          <a:bodyPr/>
          <a:lstStyle/>
          <a:p>
            <a:fld id="{77FE1B90-0725-4370-A3C2-EFF6D93CCF6B}" type="datetimeFigureOut">
              <a:rPr lang="en-US" smtClean="0"/>
              <a:t>3/9/2019</a:t>
            </a:fld>
            <a:endParaRPr lang="en-US"/>
          </a:p>
        </p:txBody>
      </p:sp>
      <p:sp>
        <p:nvSpPr>
          <p:cNvPr id="6" name="Footer Placeholder 5">
            <a:extLst>
              <a:ext uri="{FF2B5EF4-FFF2-40B4-BE49-F238E27FC236}">
                <a16:creationId xmlns:a16="http://schemas.microsoft.com/office/drawing/2014/main" id="{D75513F9-31AD-493F-857A-36BA278C135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54D3954-4B95-4AD4-8CD2-D01304F42DE3}"/>
              </a:ext>
            </a:extLst>
          </p:cNvPr>
          <p:cNvSpPr>
            <a:spLocks noGrp="1"/>
          </p:cNvSpPr>
          <p:nvPr>
            <p:ph type="sldNum" sz="quarter" idx="12"/>
          </p:nvPr>
        </p:nvSpPr>
        <p:spPr/>
        <p:txBody>
          <a:bodyPr/>
          <a:lstStyle/>
          <a:p>
            <a:fld id="{9B37C19C-1776-4812-A65C-B9D0754ACE5A}" type="slidenum">
              <a:rPr lang="en-US" smtClean="0"/>
              <a:t>‹#›</a:t>
            </a:fld>
            <a:endParaRPr lang="en-US"/>
          </a:p>
        </p:txBody>
      </p:sp>
    </p:spTree>
    <p:extLst>
      <p:ext uri="{BB962C8B-B14F-4D97-AF65-F5344CB8AC3E}">
        <p14:creationId xmlns:p14="http://schemas.microsoft.com/office/powerpoint/2010/main" val="26012542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31D546-F64C-4587-9646-DD036CF2953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C2F6C60-70CA-4185-BFF0-D1346A4289C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777CC3C-37D4-4F7C-82D4-50B2428EFE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54696DA-05F4-48A1-A5FF-597871D8BBA1}"/>
              </a:ext>
            </a:extLst>
          </p:cNvPr>
          <p:cNvSpPr>
            <a:spLocks noGrp="1"/>
          </p:cNvSpPr>
          <p:nvPr>
            <p:ph type="dt" sz="half" idx="10"/>
          </p:nvPr>
        </p:nvSpPr>
        <p:spPr/>
        <p:txBody>
          <a:bodyPr/>
          <a:lstStyle/>
          <a:p>
            <a:fld id="{77FE1B90-0725-4370-A3C2-EFF6D93CCF6B}" type="datetimeFigureOut">
              <a:rPr lang="en-US" smtClean="0"/>
              <a:t>3/9/2019</a:t>
            </a:fld>
            <a:endParaRPr lang="en-US"/>
          </a:p>
        </p:txBody>
      </p:sp>
      <p:sp>
        <p:nvSpPr>
          <p:cNvPr id="6" name="Footer Placeholder 5">
            <a:extLst>
              <a:ext uri="{FF2B5EF4-FFF2-40B4-BE49-F238E27FC236}">
                <a16:creationId xmlns:a16="http://schemas.microsoft.com/office/drawing/2014/main" id="{BCD2A0E5-0FF3-489B-8CEB-6E2DF880A55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F7C4DBB-A76A-4CD7-8E60-D887D75D605D}"/>
              </a:ext>
            </a:extLst>
          </p:cNvPr>
          <p:cNvSpPr>
            <a:spLocks noGrp="1"/>
          </p:cNvSpPr>
          <p:nvPr>
            <p:ph type="sldNum" sz="quarter" idx="12"/>
          </p:nvPr>
        </p:nvSpPr>
        <p:spPr/>
        <p:txBody>
          <a:bodyPr/>
          <a:lstStyle/>
          <a:p>
            <a:fld id="{9B37C19C-1776-4812-A65C-B9D0754ACE5A}" type="slidenum">
              <a:rPr lang="en-US" smtClean="0"/>
              <a:t>‹#›</a:t>
            </a:fld>
            <a:endParaRPr lang="en-US"/>
          </a:p>
        </p:txBody>
      </p:sp>
    </p:spTree>
    <p:extLst>
      <p:ext uri="{BB962C8B-B14F-4D97-AF65-F5344CB8AC3E}">
        <p14:creationId xmlns:p14="http://schemas.microsoft.com/office/powerpoint/2010/main" val="20449403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1BF7C8-4A53-4792-843A-5004E258D3B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9114084-1253-4CBA-8643-143E12AE3117}"/>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42F8A3-5BCB-4982-989E-9D8EED4BAB51}"/>
              </a:ext>
            </a:extLst>
          </p:cNvPr>
          <p:cNvSpPr>
            <a:spLocks noGrp="1"/>
          </p:cNvSpPr>
          <p:nvPr>
            <p:ph type="dt" sz="half" idx="10"/>
          </p:nvPr>
        </p:nvSpPr>
        <p:spPr/>
        <p:txBody>
          <a:bodyPr/>
          <a:lstStyle/>
          <a:p>
            <a:fld id="{77FE1B90-0725-4370-A3C2-EFF6D93CCF6B}" type="datetimeFigureOut">
              <a:rPr lang="en-US" smtClean="0"/>
              <a:t>3/9/2019</a:t>
            </a:fld>
            <a:endParaRPr lang="en-US"/>
          </a:p>
        </p:txBody>
      </p:sp>
      <p:sp>
        <p:nvSpPr>
          <p:cNvPr id="5" name="Footer Placeholder 4">
            <a:extLst>
              <a:ext uri="{FF2B5EF4-FFF2-40B4-BE49-F238E27FC236}">
                <a16:creationId xmlns:a16="http://schemas.microsoft.com/office/drawing/2014/main" id="{0C3E9FA0-2F64-4FFA-8BE9-F78E7ABC0C7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160D2AF-A9FD-4197-91F2-91514977B6D7}"/>
              </a:ext>
            </a:extLst>
          </p:cNvPr>
          <p:cNvSpPr>
            <a:spLocks noGrp="1"/>
          </p:cNvSpPr>
          <p:nvPr>
            <p:ph type="sldNum" sz="quarter" idx="12"/>
          </p:nvPr>
        </p:nvSpPr>
        <p:spPr/>
        <p:txBody>
          <a:bodyPr/>
          <a:lstStyle/>
          <a:p>
            <a:fld id="{9B37C19C-1776-4812-A65C-B9D0754ACE5A}" type="slidenum">
              <a:rPr lang="en-US" smtClean="0"/>
              <a:t>‹#›</a:t>
            </a:fld>
            <a:endParaRPr lang="en-US"/>
          </a:p>
        </p:txBody>
      </p:sp>
    </p:spTree>
    <p:extLst>
      <p:ext uri="{BB962C8B-B14F-4D97-AF65-F5344CB8AC3E}">
        <p14:creationId xmlns:p14="http://schemas.microsoft.com/office/powerpoint/2010/main" val="28562379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02C843C-FC76-4D01-B46B-8980446EAF3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50A7C1E-BFD4-420A-BF92-402E38CE5C1C}"/>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A8A4793-D176-4F78-83B4-9E33F318B673}"/>
              </a:ext>
            </a:extLst>
          </p:cNvPr>
          <p:cNvSpPr>
            <a:spLocks noGrp="1"/>
          </p:cNvSpPr>
          <p:nvPr>
            <p:ph type="dt" sz="half" idx="10"/>
          </p:nvPr>
        </p:nvSpPr>
        <p:spPr/>
        <p:txBody>
          <a:bodyPr/>
          <a:lstStyle/>
          <a:p>
            <a:fld id="{77FE1B90-0725-4370-A3C2-EFF6D93CCF6B}" type="datetimeFigureOut">
              <a:rPr lang="en-US" smtClean="0"/>
              <a:t>3/9/2019</a:t>
            </a:fld>
            <a:endParaRPr lang="en-US"/>
          </a:p>
        </p:txBody>
      </p:sp>
      <p:sp>
        <p:nvSpPr>
          <p:cNvPr id="5" name="Footer Placeholder 4">
            <a:extLst>
              <a:ext uri="{FF2B5EF4-FFF2-40B4-BE49-F238E27FC236}">
                <a16:creationId xmlns:a16="http://schemas.microsoft.com/office/drawing/2014/main" id="{2E4F9EFD-D849-4E24-9D21-9979DDBE6C9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D889305-162A-40A7-911D-94A2E2CC4CC3}"/>
              </a:ext>
            </a:extLst>
          </p:cNvPr>
          <p:cNvSpPr>
            <a:spLocks noGrp="1"/>
          </p:cNvSpPr>
          <p:nvPr>
            <p:ph type="sldNum" sz="quarter" idx="12"/>
          </p:nvPr>
        </p:nvSpPr>
        <p:spPr/>
        <p:txBody>
          <a:bodyPr/>
          <a:lstStyle/>
          <a:p>
            <a:fld id="{9B37C19C-1776-4812-A65C-B9D0754ACE5A}" type="slidenum">
              <a:rPr lang="en-US" smtClean="0"/>
              <a:t>‹#›</a:t>
            </a:fld>
            <a:endParaRPr lang="en-US"/>
          </a:p>
        </p:txBody>
      </p:sp>
    </p:spTree>
    <p:extLst>
      <p:ext uri="{BB962C8B-B14F-4D97-AF65-F5344CB8AC3E}">
        <p14:creationId xmlns:p14="http://schemas.microsoft.com/office/powerpoint/2010/main" val="9079124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D5FA8CE-7BA6-44E1-B062-6D9D61AA4F6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1AECDC3-E128-4433-9D15-13F8FDAB44B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677819B-CD1F-47A1-9223-DB8ADA87248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7FE1B90-0725-4370-A3C2-EFF6D93CCF6B}" type="datetimeFigureOut">
              <a:rPr lang="en-US" smtClean="0"/>
              <a:t>3/9/2019</a:t>
            </a:fld>
            <a:endParaRPr lang="en-US"/>
          </a:p>
        </p:txBody>
      </p:sp>
      <p:sp>
        <p:nvSpPr>
          <p:cNvPr id="5" name="Footer Placeholder 4">
            <a:extLst>
              <a:ext uri="{FF2B5EF4-FFF2-40B4-BE49-F238E27FC236}">
                <a16:creationId xmlns:a16="http://schemas.microsoft.com/office/drawing/2014/main" id="{03338F37-2851-4F39-8A49-F9A1AA9F9C1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189227B-9CE2-4E28-A018-EA8D6046C7A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37C19C-1776-4812-A65C-B9D0754ACE5A}" type="slidenum">
              <a:rPr lang="en-US" smtClean="0"/>
              <a:t>‹#›</a:t>
            </a:fld>
            <a:endParaRPr lang="en-US"/>
          </a:p>
        </p:txBody>
      </p:sp>
    </p:spTree>
    <p:extLst>
      <p:ext uri="{BB962C8B-B14F-4D97-AF65-F5344CB8AC3E}">
        <p14:creationId xmlns:p14="http://schemas.microsoft.com/office/powerpoint/2010/main" val="8933425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hyperlink" Target="https://www.youtube.com/watch?v=7dfDdEnQZPQ"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www.youtube.com/watch?v=sMDg7ld1tZU"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www.youtube.com/watch?v=WOzv8_WlkK0"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www.youtube.com/watch?v=6WFfQt_efx4"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www.youtube.com/watch?v=ukmC6F0JvQw"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www.youtube.com/watch?v=7IInonHbwG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 name="Title 7"/>
          <p:cNvSpPr>
            <a:spLocks noGrp="1"/>
          </p:cNvSpPr>
          <p:nvPr>
            <p:ph type="title" idx="4294967295"/>
          </p:nvPr>
        </p:nvSpPr>
        <p:spPr>
          <a:xfrm>
            <a:off x="1812925" y="6070600"/>
            <a:ext cx="8534400" cy="338138"/>
          </a:xfrm>
        </p:spPr>
        <p:txBody>
          <a:bodyPr/>
          <a:lstStyle/>
          <a:p>
            <a:pPr algn="r" eaLnBrk="1" hangingPunct="1">
              <a:defRPr/>
            </a:pPr>
            <a:r>
              <a:rPr lang="en-US" sz="800" dirty="0">
                <a:solidFill>
                  <a:schemeClr val="accent6"/>
                </a:solidFill>
              </a:rPr>
              <a:t>Chapter 1 What is Sport and Why Do We Study It?</a:t>
            </a:r>
          </a:p>
        </p:txBody>
      </p:sp>
      <p:sp>
        <p:nvSpPr>
          <p:cNvPr id="4099" name="AutoShape 18"/>
          <p:cNvSpPr>
            <a:spLocks noChangeArrowheads="1"/>
          </p:cNvSpPr>
          <p:nvPr/>
        </p:nvSpPr>
        <p:spPr bwMode="auto">
          <a:xfrm>
            <a:off x="1812926" y="355601"/>
            <a:ext cx="8556625" cy="6100763"/>
          </a:xfrm>
          <a:prstGeom prst="roundRect">
            <a:avLst>
              <a:gd name="adj" fmla="val 2935"/>
            </a:avLst>
          </a:prstGeom>
          <a:gradFill rotWithShape="1">
            <a:gsLst>
              <a:gs pos="0">
                <a:srgbClr val="5B82FF"/>
              </a:gs>
              <a:gs pos="100000">
                <a:srgbClr val="FFEDB9"/>
              </a:gs>
            </a:gsLst>
            <a:lin ang="5400000" scaled="1"/>
          </a:gradFill>
          <a:ln w="38100" cmpd="dbl" algn="ctr">
            <a:solidFill>
              <a:schemeClr val="bg1"/>
            </a:solidFill>
            <a:round/>
            <a:headEnd/>
            <a:tailEnd/>
          </a:ln>
        </p:spPr>
        <p:txBody>
          <a:bodyPr wrap="none" anchor="ctr"/>
          <a:lstStyle>
            <a:lvl1pPr>
              <a:spcBef>
                <a:spcPct val="20000"/>
              </a:spcBef>
              <a:buChar char="•"/>
              <a:defRPr sz="2800" b="1">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algn="ctr" eaLnBrk="1" hangingPunct="1">
              <a:lnSpc>
                <a:spcPct val="85000"/>
              </a:lnSpc>
              <a:spcBef>
                <a:spcPct val="0"/>
              </a:spcBef>
              <a:buFontTx/>
              <a:buNone/>
            </a:pPr>
            <a:endParaRPr lang="en-US" altLang="en-US" sz="3600">
              <a:solidFill>
                <a:schemeClr val="accent2"/>
              </a:solidFill>
            </a:endParaRPr>
          </a:p>
        </p:txBody>
      </p:sp>
      <p:sp>
        <p:nvSpPr>
          <p:cNvPr id="15367" name="Text Box 7"/>
          <p:cNvSpPr txBox="1">
            <a:spLocks noChangeArrowheads="1"/>
          </p:cNvSpPr>
          <p:nvPr/>
        </p:nvSpPr>
        <p:spPr bwMode="auto">
          <a:xfrm>
            <a:off x="5164138" y="677863"/>
            <a:ext cx="1801812" cy="1128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b="1">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algn="ctr">
              <a:spcBef>
                <a:spcPct val="50000"/>
              </a:spcBef>
              <a:buFontTx/>
              <a:buNone/>
            </a:pPr>
            <a:r>
              <a:rPr lang="en-US" altLang="en-US" sz="6800" dirty="0">
                <a:solidFill>
                  <a:schemeClr val="bg1"/>
                </a:solidFill>
              </a:rPr>
              <a:t>23</a:t>
            </a:r>
            <a:endParaRPr lang="en-US" altLang="en-US" sz="6800" b="0" dirty="0">
              <a:solidFill>
                <a:schemeClr val="bg1"/>
              </a:solidFill>
            </a:endParaRPr>
          </a:p>
        </p:txBody>
      </p:sp>
      <p:sp>
        <p:nvSpPr>
          <p:cNvPr id="15368" name="Text Box 8"/>
          <p:cNvSpPr txBox="1">
            <a:spLocks noChangeArrowheads="1"/>
          </p:cNvSpPr>
          <p:nvPr/>
        </p:nvSpPr>
        <p:spPr bwMode="auto">
          <a:xfrm>
            <a:off x="2070101" y="2574925"/>
            <a:ext cx="8042275" cy="1353256"/>
          </a:xfrm>
          <a:prstGeom prst="rect">
            <a:avLst/>
          </a:prstGeom>
          <a:noFill/>
          <a:ln w="9525">
            <a:noFill/>
            <a:miter lim="800000"/>
            <a:headEnd/>
            <a:tailEnd/>
          </a:ln>
          <a:effectLst/>
        </p:spPr>
        <p:txBody>
          <a:bodyPr>
            <a:spAutoFit/>
          </a:bodyPr>
          <a:lstStyle/>
          <a:p>
            <a:pPr algn="ctr">
              <a:lnSpc>
                <a:spcPct val="85000"/>
              </a:lnSpc>
              <a:spcBef>
                <a:spcPct val="50000"/>
              </a:spcBef>
              <a:defRPr/>
            </a:pPr>
            <a:r>
              <a:rPr lang="en-US" sz="4800" dirty="0">
                <a:effectLst>
                  <a:outerShdw blurRad="38100" dist="38100" dir="2700000" algn="tl">
                    <a:srgbClr val="C0C0C0"/>
                  </a:outerShdw>
                </a:effectLst>
                <a:latin typeface="Arial Black" pitchFamily="34" charset="0"/>
              </a:rPr>
              <a:t>Control of Selected Hazard Risks</a:t>
            </a:r>
          </a:p>
        </p:txBody>
      </p:sp>
      <p:sp>
        <p:nvSpPr>
          <p:cNvPr id="15379" name="Text Box 19"/>
          <p:cNvSpPr txBox="1">
            <a:spLocks noChangeArrowheads="1"/>
          </p:cNvSpPr>
          <p:nvPr/>
        </p:nvSpPr>
        <p:spPr bwMode="auto">
          <a:xfrm>
            <a:off x="1984376" y="558800"/>
            <a:ext cx="82264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b="1">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algn="ctr">
              <a:spcBef>
                <a:spcPct val="50000"/>
              </a:spcBef>
              <a:buFontTx/>
              <a:buNone/>
            </a:pPr>
            <a:r>
              <a:rPr lang="en-US" altLang="en-US" sz="2400" b="0" dirty="0">
                <a:solidFill>
                  <a:schemeClr val="bg1"/>
                </a:solidFill>
              </a:rPr>
              <a:t>C  H  A  P  T  E  R</a:t>
            </a:r>
          </a:p>
        </p:txBody>
      </p:sp>
      <p:sp>
        <p:nvSpPr>
          <p:cNvPr id="15380" name="Rectangle 20"/>
          <p:cNvSpPr>
            <a:spLocks noChangeArrowheads="1"/>
          </p:cNvSpPr>
          <p:nvPr/>
        </p:nvSpPr>
        <p:spPr bwMode="auto">
          <a:xfrm>
            <a:off x="2028825" y="900113"/>
            <a:ext cx="8115300" cy="42862"/>
          </a:xfrm>
          <a:prstGeom prst="rect">
            <a:avLst/>
          </a:prstGeom>
          <a:gradFill rotWithShape="1">
            <a:gsLst>
              <a:gs pos="0">
                <a:srgbClr val="CC9900"/>
              </a:gs>
              <a:gs pos="50000">
                <a:srgbClr val="FFFFFF"/>
              </a:gs>
              <a:gs pos="100000">
                <a:srgbClr val="CC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2800" b="1">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algn="ctr" eaLnBrk="1" hangingPunct="1">
              <a:lnSpc>
                <a:spcPct val="85000"/>
              </a:lnSpc>
              <a:spcBef>
                <a:spcPct val="0"/>
              </a:spcBef>
              <a:buFontTx/>
              <a:buNone/>
            </a:pPr>
            <a:endParaRPr lang="en-US" altLang="en-US" sz="3600">
              <a:solidFill>
                <a:schemeClr val="accent2"/>
              </a:solidFill>
            </a:endParaRPr>
          </a:p>
        </p:txBody>
      </p:sp>
    </p:spTree>
    <p:extLst>
      <p:ext uri="{BB962C8B-B14F-4D97-AF65-F5344CB8AC3E}">
        <p14:creationId xmlns:p14="http://schemas.microsoft.com/office/powerpoint/2010/main" val="339883554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outVertical)">
                                      <p:cBhvr>
                                        <p:cTn id="7" dur="500"/>
                                        <p:tgtEl>
                                          <p:spTgt spid="8"/>
                                        </p:tgtEl>
                                      </p:cBhvr>
                                    </p:animEffect>
                                  </p:childTnLst>
                                </p:cTn>
                              </p:par>
                            </p:childTnLst>
                          </p:cTn>
                        </p:par>
                        <p:par>
                          <p:cTn id="8" fill="hold" nodeType="afterGroup">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5379"/>
                                        </p:tgtEl>
                                        <p:attrNameLst>
                                          <p:attrName>style.visibility</p:attrName>
                                        </p:attrNameLst>
                                      </p:cBhvr>
                                      <p:to>
                                        <p:strVal val="visible"/>
                                      </p:to>
                                    </p:set>
                                    <p:animEffect transition="in" filter="wipe(down)">
                                      <p:cBhvr>
                                        <p:cTn id="11" dur="500"/>
                                        <p:tgtEl>
                                          <p:spTgt spid="15379"/>
                                        </p:tgtEl>
                                      </p:cBhvr>
                                    </p:animEffect>
                                  </p:childTnLst>
                                </p:cTn>
                              </p:par>
                              <p:par>
                                <p:cTn id="12" presetID="17" presetClass="entr" presetSubtype="10" fill="hold" grpId="0" nodeType="withEffect">
                                  <p:stCondLst>
                                    <p:cond delay="0"/>
                                  </p:stCondLst>
                                  <p:childTnLst>
                                    <p:set>
                                      <p:cBhvr>
                                        <p:cTn id="13" dur="1" fill="hold">
                                          <p:stCondLst>
                                            <p:cond delay="0"/>
                                          </p:stCondLst>
                                        </p:cTn>
                                        <p:tgtEl>
                                          <p:spTgt spid="15380"/>
                                        </p:tgtEl>
                                        <p:attrNameLst>
                                          <p:attrName>style.visibility</p:attrName>
                                        </p:attrNameLst>
                                      </p:cBhvr>
                                      <p:to>
                                        <p:strVal val="visible"/>
                                      </p:to>
                                    </p:set>
                                    <p:anim calcmode="lin" valueType="num">
                                      <p:cBhvr>
                                        <p:cTn id="14" dur="500" fill="hold"/>
                                        <p:tgtEl>
                                          <p:spTgt spid="15380"/>
                                        </p:tgtEl>
                                        <p:attrNameLst>
                                          <p:attrName>ppt_w</p:attrName>
                                        </p:attrNameLst>
                                      </p:cBhvr>
                                      <p:tavLst>
                                        <p:tav tm="0">
                                          <p:val>
                                            <p:fltVal val="0"/>
                                          </p:val>
                                        </p:tav>
                                        <p:tav tm="100000">
                                          <p:val>
                                            <p:strVal val="#ppt_w"/>
                                          </p:val>
                                        </p:tav>
                                      </p:tavLst>
                                    </p:anim>
                                    <p:anim calcmode="lin" valueType="num">
                                      <p:cBhvr>
                                        <p:cTn id="15" dur="500" fill="hold"/>
                                        <p:tgtEl>
                                          <p:spTgt spid="15380"/>
                                        </p:tgtEl>
                                        <p:attrNameLst>
                                          <p:attrName>ppt_h</p:attrName>
                                        </p:attrNameLst>
                                      </p:cBhvr>
                                      <p:tavLst>
                                        <p:tav tm="0">
                                          <p:val>
                                            <p:strVal val="#ppt_h"/>
                                          </p:val>
                                        </p:tav>
                                        <p:tav tm="100000">
                                          <p:val>
                                            <p:strVal val="#ppt_h"/>
                                          </p:val>
                                        </p:tav>
                                      </p:tavLst>
                                    </p:anim>
                                  </p:childTnLst>
                                </p:cTn>
                              </p:par>
                              <p:par>
                                <p:cTn id="16" presetID="22" presetClass="entr" presetSubtype="1" fill="hold" grpId="0" nodeType="withEffect">
                                  <p:stCondLst>
                                    <p:cond delay="0"/>
                                  </p:stCondLst>
                                  <p:childTnLst>
                                    <p:set>
                                      <p:cBhvr>
                                        <p:cTn id="17" dur="1" fill="hold">
                                          <p:stCondLst>
                                            <p:cond delay="0"/>
                                          </p:stCondLst>
                                        </p:cTn>
                                        <p:tgtEl>
                                          <p:spTgt spid="15367"/>
                                        </p:tgtEl>
                                        <p:attrNameLst>
                                          <p:attrName>style.visibility</p:attrName>
                                        </p:attrNameLst>
                                      </p:cBhvr>
                                      <p:to>
                                        <p:strVal val="visible"/>
                                      </p:to>
                                    </p:set>
                                    <p:animEffect transition="in" filter="wipe(up)">
                                      <p:cBhvr>
                                        <p:cTn id="18" dur="500"/>
                                        <p:tgtEl>
                                          <p:spTgt spid="15367"/>
                                        </p:tgtEl>
                                      </p:cBhvr>
                                    </p:animEffect>
                                  </p:childTnLst>
                                </p:cTn>
                              </p:par>
                            </p:childTnLst>
                          </p:cTn>
                        </p:par>
                        <p:par>
                          <p:cTn id="19" fill="hold" nodeType="afterGroup">
                            <p:stCondLst>
                              <p:cond delay="1000"/>
                            </p:stCondLst>
                            <p:childTnLst>
                              <p:par>
                                <p:cTn id="20" presetID="37" presetClass="entr" presetSubtype="0" fill="hold" grpId="0" nodeType="afterEffect">
                                  <p:stCondLst>
                                    <p:cond delay="0"/>
                                  </p:stCondLst>
                                  <p:childTnLst>
                                    <p:set>
                                      <p:cBhvr>
                                        <p:cTn id="21" dur="1" fill="hold">
                                          <p:stCondLst>
                                            <p:cond delay="0"/>
                                          </p:stCondLst>
                                        </p:cTn>
                                        <p:tgtEl>
                                          <p:spTgt spid="15368"/>
                                        </p:tgtEl>
                                        <p:attrNameLst>
                                          <p:attrName>style.visibility</p:attrName>
                                        </p:attrNameLst>
                                      </p:cBhvr>
                                      <p:to>
                                        <p:strVal val="visible"/>
                                      </p:to>
                                    </p:set>
                                    <p:animEffect transition="in" filter="fade">
                                      <p:cBhvr>
                                        <p:cTn id="22" dur="500"/>
                                        <p:tgtEl>
                                          <p:spTgt spid="15368"/>
                                        </p:tgtEl>
                                      </p:cBhvr>
                                    </p:animEffect>
                                    <p:anim calcmode="lin" valueType="num">
                                      <p:cBhvr>
                                        <p:cTn id="23" dur="500" fill="hold"/>
                                        <p:tgtEl>
                                          <p:spTgt spid="15368"/>
                                        </p:tgtEl>
                                        <p:attrNameLst>
                                          <p:attrName>ppt_x</p:attrName>
                                        </p:attrNameLst>
                                      </p:cBhvr>
                                      <p:tavLst>
                                        <p:tav tm="0">
                                          <p:val>
                                            <p:strVal val="#ppt_x"/>
                                          </p:val>
                                        </p:tav>
                                        <p:tav tm="100000">
                                          <p:val>
                                            <p:strVal val="#ppt_x"/>
                                          </p:val>
                                        </p:tav>
                                      </p:tavLst>
                                    </p:anim>
                                    <p:anim calcmode="lin" valueType="num">
                                      <p:cBhvr>
                                        <p:cTn id="24" dur="450" decel="100000" fill="hold"/>
                                        <p:tgtEl>
                                          <p:spTgt spid="15368"/>
                                        </p:tgtEl>
                                        <p:attrNameLst>
                                          <p:attrName>ppt_y</p:attrName>
                                        </p:attrNameLst>
                                      </p:cBhvr>
                                      <p:tavLst>
                                        <p:tav tm="0">
                                          <p:val>
                                            <p:strVal val="#ppt_y+1"/>
                                          </p:val>
                                        </p:tav>
                                        <p:tav tm="100000">
                                          <p:val>
                                            <p:strVal val="#ppt_y-.03"/>
                                          </p:val>
                                        </p:tav>
                                      </p:tavLst>
                                    </p:anim>
                                    <p:anim calcmode="lin" valueType="num">
                                      <p:cBhvr>
                                        <p:cTn id="25" dur="50" accel="100000" fill="hold">
                                          <p:stCondLst>
                                            <p:cond delay="450"/>
                                          </p:stCondLst>
                                        </p:cTn>
                                        <p:tgtEl>
                                          <p:spTgt spid="1536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5367" grpId="0" autoUpdateAnimBg="0"/>
      <p:bldP spid="15368" grpId="0" autoUpdateAnimBg="0"/>
      <p:bldP spid="15379" grpId="0"/>
      <p:bldP spid="15380"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Cost of Risk Controls</a:t>
            </a:r>
          </a:p>
        </p:txBody>
      </p:sp>
      <p:sp>
        <p:nvSpPr>
          <p:cNvPr id="5" name="Content Placeholder 2"/>
          <p:cNvSpPr>
            <a:spLocks noGrp="1"/>
          </p:cNvSpPr>
          <p:nvPr>
            <p:ph idx="1"/>
          </p:nvPr>
        </p:nvSpPr>
        <p:spPr>
          <a:xfrm>
            <a:off x="2070100" y="1292895"/>
            <a:ext cx="8051800" cy="4318000"/>
          </a:xfrm>
        </p:spPr>
        <p:txBody>
          <a:bodyPr/>
          <a:lstStyle/>
          <a:p>
            <a:r>
              <a:rPr lang="en-US" dirty="0"/>
              <a:t>Inherent = level of risk that would be present if there were no controls in place</a:t>
            </a:r>
          </a:p>
          <a:p>
            <a:r>
              <a:rPr lang="en-US" dirty="0"/>
              <a:t>Current = level at which the risk exists at the time of the risk assessment</a:t>
            </a:r>
          </a:p>
        </p:txBody>
      </p:sp>
      <p:pic>
        <p:nvPicPr>
          <p:cNvPr id="1026" name="Picture 2" descr="Image result for risk matrix">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86172" y="3333065"/>
            <a:ext cx="3819659" cy="3010058"/>
          </a:xfrm>
          <a:prstGeom prst="rect">
            <a:avLst/>
          </a:prstGeom>
          <a:noFill/>
          <a:extLst>
            <a:ext uri="{909E8E84-426E-40DD-AFC4-6F175D3DCCD1}">
              <a14:hiddenFill xmlns:a14="http://schemas.microsoft.com/office/drawing/2010/main">
                <a:solidFill>
                  <a:srgbClr val="FFFFFF"/>
                </a:solidFill>
              </a14:hiddenFill>
            </a:ext>
          </a:extLst>
        </p:spPr>
      </p:pic>
      <p:sp>
        <p:nvSpPr>
          <p:cNvPr id="4" name="Right Arrow 3"/>
          <p:cNvSpPr/>
          <p:nvPr/>
        </p:nvSpPr>
        <p:spPr bwMode="auto">
          <a:xfrm rot="16200000">
            <a:off x="3497182" y="4208588"/>
            <a:ext cx="1749448" cy="613668"/>
          </a:xfrm>
          <a:prstGeom prs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lnSpc>
                <a:spcPct val="85000"/>
              </a:lnSpc>
              <a:spcBef>
                <a:spcPct val="0"/>
              </a:spcBef>
              <a:spcAft>
                <a:spcPct val="0"/>
              </a:spcAft>
            </a:pPr>
            <a:endParaRPr lang="en-US" sz="3600" b="1">
              <a:solidFill>
                <a:schemeClr val="accent2"/>
              </a:solidFill>
              <a:latin typeface="Arial" charset="0"/>
            </a:endParaRPr>
          </a:p>
        </p:txBody>
      </p:sp>
      <p:sp>
        <p:nvSpPr>
          <p:cNvPr id="7" name="Right Arrow 6"/>
          <p:cNvSpPr/>
          <p:nvPr/>
        </p:nvSpPr>
        <p:spPr bwMode="auto">
          <a:xfrm>
            <a:off x="5439881" y="5794822"/>
            <a:ext cx="1749448" cy="613668"/>
          </a:xfrm>
          <a:prstGeom prs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lnSpc>
                <a:spcPct val="85000"/>
              </a:lnSpc>
              <a:spcBef>
                <a:spcPct val="0"/>
              </a:spcBef>
              <a:spcAft>
                <a:spcPct val="0"/>
              </a:spcAft>
            </a:pPr>
            <a:endParaRPr lang="en-US" sz="3600" b="1">
              <a:solidFill>
                <a:schemeClr val="accent2"/>
              </a:solidFill>
              <a:latin typeface="Arial" charset="0"/>
            </a:endParaRPr>
          </a:p>
        </p:txBody>
      </p:sp>
      <p:sp>
        <p:nvSpPr>
          <p:cNvPr id="6" name="Rectangle 5"/>
          <p:cNvSpPr/>
          <p:nvPr/>
        </p:nvSpPr>
        <p:spPr>
          <a:xfrm rot="16200000">
            <a:off x="4063168" y="4476922"/>
            <a:ext cx="617477" cy="276999"/>
          </a:xfrm>
          <a:prstGeom prst="rect">
            <a:avLst/>
          </a:prstGeom>
          <a:noFill/>
        </p:spPr>
        <p:txBody>
          <a:bodyPr wrap="none" lIns="91440" tIns="45720" rIns="91440" bIns="45720">
            <a:spAutoFit/>
          </a:bodyPr>
          <a:lstStyle/>
          <a:p>
            <a:pPr algn="ctr"/>
            <a:r>
              <a:rPr lang="en-US" sz="1200" dirty="0">
                <a:ln w="0"/>
                <a:effectLst>
                  <a:outerShdw blurRad="38100" dist="19050" dir="2700000" algn="tl" rotWithShape="0">
                    <a:schemeClr val="dk1">
                      <a:alpha val="40000"/>
                    </a:schemeClr>
                  </a:outerShdw>
                </a:effectLst>
              </a:rPr>
              <a:t>Impact</a:t>
            </a:r>
          </a:p>
        </p:txBody>
      </p:sp>
      <p:sp>
        <p:nvSpPr>
          <p:cNvPr id="10" name="Rectangle 9"/>
          <p:cNvSpPr/>
          <p:nvPr/>
        </p:nvSpPr>
        <p:spPr>
          <a:xfrm>
            <a:off x="5439882" y="5960309"/>
            <a:ext cx="1464641" cy="276999"/>
          </a:xfrm>
          <a:prstGeom prst="rect">
            <a:avLst/>
          </a:prstGeom>
          <a:noFill/>
        </p:spPr>
        <p:txBody>
          <a:bodyPr wrap="square" lIns="91440" tIns="45720" rIns="91440" bIns="45720">
            <a:spAutoFit/>
          </a:bodyPr>
          <a:lstStyle/>
          <a:p>
            <a:pPr algn="ctr"/>
            <a:r>
              <a:rPr lang="en-US" sz="1200" dirty="0">
                <a:ln w="0"/>
                <a:effectLst>
                  <a:outerShdw blurRad="38100" dist="19050" dir="2700000" algn="tl" rotWithShape="0">
                    <a:schemeClr val="dk1">
                      <a:alpha val="40000"/>
                    </a:schemeClr>
                  </a:outerShdw>
                </a:effectLst>
              </a:rPr>
              <a:t>Likelihood</a:t>
            </a:r>
          </a:p>
        </p:txBody>
      </p:sp>
      <p:sp>
        <p:nvSpPr>
          <p:cNvPr id="3" name="TextBox 2"/>
          <p:cNvSpPr txBox="1"/>
          <p:nvPr/>
        </p:nvSpPr>
        <p:spPr>
          <a:xfrm>
            <a:off x="7040990" y="3379088"/>
            <a:ext cx="911116" cy="523220"/>
          </a:xfrm>
          <a:prstGeom prst="rect">
            <a:avLst/>
          </a:prstGeom>
          <a:noFill/>
          <a:ln w="12700">
            <a:solidFill>
              <a:schemeClr val="tx1"/>
            </a:solidFill>
          </a:ln>
        </p:spPr>
        <p:txBody>
          <a:bodyPr wrap="square" rtlCol="0">
            <a:spAutoFit/>
          </a:bodyPr>
          <a:lstStyle/>
          <a:p>
            <a:r>
              <a:rPr lang="en-US" sz="1400" dirty="0"/>
              <a:t>Inherent Risk</a:t>
            </a:r>
          </a:p>
        </p:txBody>
      </p:sp>
      <p:sp>
        <p:nvSpPr>
          <p:cNvPr id="11" name="TextBox 10"/>
          <p:cNvSpPr txBox="1"/>
          <p:nvPr/>
        </p:nvSpPr>
        <p:spPr>
          <a:xfrm>
            <a:off x="4920041" y="4576484"/>
            <a:ext cx="911116" cy="523220"/>
          </a:xfrm>
          <a:prstGeom prst="rect">
            <a:avLst/>
          </a:prstGeom>
          <a:noFill/>
          <a:ln w="12700">
            <a:solidFill>
              <a:schemeClr val="tx1"/>
            </a:solidFill>
          </a:ln>
        </p:spPr>
        <p:txBody>
          <a:bodyPr wrap="square" rtlCol="0">
            <a:spAutoFit/>
          </a:bodyPr>
          <a:lstStyle/>
          <a:p>
            <a:r>
              <a:rPr lang="en-US" sz="1400" dirty="0"/>
              <a:t>Current Risk</a:t>
            </a:r>
          </a:p>
        </p:txBody>
      </p:sp>
      <p:cxnSp>
        <p:nvCxnSpPr>
          <p:cNvPr id="9" name="Straight Arrow Connector 8"/>
          <p:cNvCxnSpPr/>
          <p:nvPr/>
        </p:nvCxnSpPr>
        <p:spPr bwMode="auto">
          <a:xfrm flipV="1">
            <a:off x="5831158" y="3902308"/>
            <a:ext cx="1209833" cy="674176"/>
          </a:xfrm>
          <a:prstGeom prst="straightConnector1">
            <a:avLst/>
          </a:prstGeom>
          <a:noFill/>
          <a:ln w="25400" cap="flat" cmpd="sng" algn="ctr">
            <a:solidFill>
              <a:schemeClr val="tx1"/>
            </a:solidFill>
            <a:prstDash val="solid"/>
            <a:round/>
            <a:headEnd type="triangle" w="med" len="med"/>
            <a:tailEnd type="none"/>
          </a:ln>
          <a:effectLst/>
        </p:spPr>
      </p:cxnSp>
      <p:sp>
        <p:nvSpPr>
          <p:cNvPr id="12" name="Right Arrow 11"/>
          <p:cNvSpPr/>
          <p:nvPr/>
        </p:nvSpPr>
        <p:spPr bwMode="auto">
          <a:xfrm rot="11716131">
            <a:off x="6543024" y="4277727"/>
            <a:ext cx="2041153" cy="475388"/>
          </a:xfrm>
          <a:prstGeom prst="rightArrow">
            <a:avLst/>
          </a:prstGeom>
          <a:pattFill prst="pct5">
            <a:fgClr>
              <a:schemeClr val="accent1"/>
            </a:fgClr>
            <a:bgClr>
              <a:schemeClr val="bg1"/>
            </a:bgClr>
          </a:patt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lnSpc>
                <a:spcPct val="85000"/>
              </a:lnSpc>
              <a:spcBef>
                <a:spcPct val="0"/>
              </a:spcBef>
              <a:spcAft>
                <a:spcPct val="0"/>
              </a:spcAft>
            </a:pPr>
            <a:endParaRPr lang="en-US" sz="3600" b="1">
              <a:solidFill>
                <a:schemeClr val="accent2"/>
              </a:solidFill>
              <a:latin typeface="Arial" charset="0"/>
            </a:endParaRPr>
          </a:p>
        </p:txBody>
      </p:sp>
      <p:sp>
        <p:nvSpPr>
          <p:cNvPr id="13" name="TextBox 12"/>
          <p:cNvSpPr txBox="1"/>
          <p:nvPr/>
        </p:nvSpPr>
        <p:spPr>
          <a:xfrm rot="879712">
            <a:off x="6854908" y="4422596"/>
            <a:ext cx="1947512" cy="307777"/>
          </a:xfrm>
          <a:prstGeom prst="rect">
            <a:avLst/>
          </a:prstGeom>
          <a:noFill/>
        </p:spPr>
        <p:txBody>
          <a:bodyPr wrap="square" rtlCol="0">
            <a:spAutoFit/>
          </a:bodyPr>
          <a:lstStyle/>
          <a:p>
            <a:r>
              <a:rPr lang="en-US" sz="1400" dirty="0"/>
              <a:t>Risk control</a:t>
            </a:r>
          </a:p>
        </p:txBody>
      </p:sp>
    </p:spTree>
    <p:extLst>
      <p:ext uri="{BB962C8B-B14F-4D97-AF65-F5344CB8AC3E}">
        <p14:creationId xmlns:p14="http://schemas.microsoft.com/office/powerpoint/2010/main" val="12425345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Cost-Benefit Analysis</a:t>
            </a:r>
          </a:p>
        </p:txBody>
      </p:sp>
      <p:graphicFrame>
        <p:nvGraphicFramePr>
          <p:cNvPr id="4" name="Table 3"/>
          <p:cNvGraphicFramePr>
            <a:graphicFrameLocks noGrp="1"/>
          </p:cNvGraphicFramePr>
          <p:nvPr>
            <p:extLst/>
          </p:nvPr>
        </p:nvGraphicFramePr>
        <p:xfrm>
          <a:off x="1937888" y="2069256"/>
          <a:ext cx="4414787" cy="4216400"/>
        </p:xfrm>
        <a:graphic>
          <a:graphicData uri="http://schemas.openxmlformats.org/drawingml/2006/table">
            <a:tbl>
              <a:tblPr firstRow="1" bandRow="1">
                <a:tableStyleId>{5C22544A-7EE6-4342-B048-85BDC9FD1C3A}</a:tableStyleId>
              </a:tblPr>
              <a:tblGrid>
                <a:gridCol w="1296201">
                  <a:extLst>
                    <a:ext uri="{9D8B030D-6E8A-4147-A177-3AD203B41FA5}">
                      <a16:colId xmlns:a16="http://schemas.microsoft.com/office/drawing/2014/main" val="953141876"/>
                    </a:ext>
                  </a:extLst>
                </a:gridCol>
                <a:gridCol w="1646990">
                  <a:extLst>
                    <a:ext uri="{9D8B030D-6E8A-4147-A177-3AD203B41FA5}">
                      <a16:colId xmlns:a16="http://schemas.microsoft.com/office/drawing/2014/main" val="1618524488"/>
                    </a:ext>
                  </a:extLst>
                </a:gridCol>
                <a:gridCol w="1471596">
                  <a:extLst>
                    <a:ext uri="{9D8B030D-6E8A-4147-A177-3AD203B41FA5}">
                      <a16:colId xmlns:a16="http://schemas.microsoft.com/office/drawing/2014/main" val="172672591"/>
                    </a:ext>
                  </a:extLst>
                </a:gridCol>
              </a:tblGrid>
              <a:tr h="370840">
                <a:tc>
                  <a:txBody>
                    <a:bodyPr/>
                    <a:lstStyle/>
                    <a:p>
                      <a:r>
                        <a:rPr lang="en-US" dirty="0"/>
                        <a:t>Result</a:t>
                      </a:r>
                    </a:p>
                  </a:txBody>
                  <a:tcPr/>
                </a:tc>
                <a:tc>
                  <a:txBody>
                    <a:bodyPr/>
                    <a:lstStyle/>
                    <a:p>
                      <a:r>
                        <a:rPr lang="en-US" dirty="0"/>
                        <a:t>Description</a:t>
                      </a:r>
                    </a:p>
                  </a:txBody>
                  <a:tcPr/>
                </a:tc>
                <a:tc>
                  <a:txBody>
                    <a:bodyPr/>
                    <a:lstStyle/>
                    <a:p>
                      <a:r>
                        <a:rPr lang="en-US" dirty="0"/>
                        <a:t>Values</a:t>
                      </a:r>
                    </a:p>
                  </a:txBody>
                  <a:tcPr/>
                </a:tc>
                <a:extLst>
                  <a:ext uri="{0D108BD9-81ED-4DB2-BD59-A6C34878D82A}">
                    <a16:rowId xmlns:a16="http://schemas.microsoft.com/office/drawing/2014/main" val="1442241128"/>
                  </a:ext>
                </a:extLst>
              </a:tr>
              <a:tr h="370840">
                <a:tc>
                  <a:txBody>
                    <a:bodyPr/>
                    <a:lstStyle/>
                    <a:p>
                      <a:r>
                        <a:rPr lang="en-US" sz="1400" dirty="0"/>
                        <a:t>Death</a:t>
                      </a:r>
                    </a:p>
                  </a:txBody>
                  <a:tcPr/>
                </a:tc>
                <a:tc>
                  <a:txBody>
                    <a:bodyPr/>
                    <a:lstStyle/>
                    <a:p>
                      <a:endParaRPr lang="en-US" sz="1400" dirty="0"/>
                    </a:p>
                  </a:txBody>
                  <a:tcPr/>
                </a:tc>
                <a:tc>
                  <a:txBody>
                    <a:bodyPr/>
                    <a:lstStyle/>
                    <a:p>
                      <a:r>
                        <a:rPr lang="en-US" sz="1400" dirty="0"/>
                        <a:t>$1,336,800</a:t>
                      </a:r>
                    </a:p>
                  </a:txBody>
                  <a:tcPr/>
                </a:tc>
                <a:extLst>
                  <a:ext uri="{0D108BD9-81ED-4DB2-BD59-A6C34878D82A}">
                    <a16:rowId xmlns:a16="http://schemas.microsoft.com/office/drawing/2014/main" val="3525045492"/>
                  </a:ext>
                </a:extLst>
              </a:tr>
              <a:tr h="370840">
                <a:tc>
                  <a:txBody>
                    <a:bodyPr/>
                    <a:lstStyle/>
                    <a:p>
                      <a:r>
                        <a:rPr lang="en-US" sz="1400" dirty="0"/>
                        <a:t>Permanently</a:t>
                      </a:r>
                      <a:r>
                        <a:rPr lang="en-US" sz="1400" baseline="0" dirty="0"/>
                        <a:t> incapacitating injury</a:t>
                      </a:r>
                      <a:endParaRPr lang="en-US" sz="1400" dirty="0"/>
                    </a:p>
                  </a:txBody>
                  <a:tcPr/>
                </a:tc>
                <a:tc>
                  <a:txBody>
                    <a:bodyPr/>
                    <a:lstStyle/>
                    <a:p>
                      <a:r>
                        <a:rPr lang="en-US" sz="1400" dirty="0"/>
                        <a:t>Some permanent restriction to leisure and possibly some work activities.</a:t>
                      </a:r>
                    </a:p>
                  </a:txBody>
                  <a:tcPr/>
                </a:tc>
                <a:tc>
                  <a:txBody>
                    <a:bodyPr/>
                    <a:lstStyle/>
                    <a:p>
                      <a:r>
                        <a:rPr lang="en-US" sz="1400" dirty="0"/>
                        <a:t>$207,200</a:t>
                      </a:r>
                    </a:p>
                  </a:txBody>
                  <a:tcPr/>
                </a:tc>
                <a:extLst>
                  <a:ext uri="{0D108BD9-81ED-4DB2-BD59-A6C34878D82A}">
                    <a16:rowId xmlns:a16="http://schemas.microsoft.com/office/drawing/2014/main" val="2583849585"/>
                  </a:ext>
                </a:extLst>
              </a:tr>
              <a:tr h="370840">
                <a:tc>
                  <a:txBody>
                    <a:bodyPr/>
                    <a:lstStyle/>
                    <a:p>
                      <a:r>
                        <a:rPr lang="en-US" sz="1400" dirty="0"/>
                        <a:t>Serious</a:t>
                      </a:r>
                      <a:r>
                        <a:rPr lang="en-US" sz="1400" baseline="0" dirty="0"/>
                        <a:t> injury</a:t>
                      </a:r>
                      <a:endParaRPr lang="en-US" sz="1400" dirty="0"/>
                    </a:p>
                  </a:txBody>
                  <a:tcPr/>
                </a:tc>
                <a:tc>
                  <a:txBody>
                    <a:bodyPr/>
                    <a:lstStyle/>
                    <a:p>
                      <a:r>
                        <a:rPr lang="en-US" sz="1400" dirty="0"/>
                        <a:t>After 3-4 months return to normal health with</a:t>
                      </a:r>
                      <a:r>
                        <a:rPr lang="en-US" sz="1400" baseline="0" dirty="0"/>
                        <a:t> no permanent disability.</a:t>
                      </a:r>
                      <a:endParaRPr lang="en-US" sz="1400" dirty="0"/>
                    </a:p>
                  </a:txBody>
                  <a:tcPr/>
                </a:tc>
                <a:tc>
                  <a:txBody>
                    <a:bodyPr/>
                    <a:lstStyle/>
                    <a:p>
                      <a:r>
                        <a:rPr lang="en-US" sz="1400" dirty="0"/>
                        <a:t>$20,500</a:t>
                      </a:r>
                    </a:p>
                  </a:txBody>
                  <a:tcPr/>
                </a:tc>
                <a:extLst>
                  <a:ext uri="{0D108BD9-81ED-4DB2-BD59-A6C34878D82A}">
                    <a16:rowId xmlns:a16="http://schemas.microsoft.com/office/drawing/2014/main" val="1060251416"/>
                  </a:ext>
                </a:extLst>
              </a:tr>
              <a:tr h="370840">
                <a:tc>
                  <a:txBody>
                    <a:bodyPr/>
                    <a:lstStyle/>
                    <a:p>
                      <a:r>
                        <a:rPr lang="en-US" sz="1400" dirty="0"/>
                        <a:t>Slight injury</a:t>
                      </a:r>
                    </a:p>
                  </a:txBody>
                  <a:tcPr/>
                </a:tc>
                <a:tc>
                  <a:txBody>
                    <a:bodyPr/>
                    <a:lstStyle/>
                    <a:p>
                      <a:r>
                        <a:rPr lang="en-US" sz="1400" dirty="0"/>
                        <a:t>Minor cuts and bruises with</a:t>
                      </a:r>
                      <a:r>
                        <a:rPr lang="en-US" sz="1400" baseline="0" dirty="0"/>
                        <a:t> a quick and complete recovery.</a:t>
                      </a:r>
                      <a:endParaRPr lang="en-US" sz="1400" dirty="0"/>
                    </a:p>
                  </a:txBody>
                  <a:tcPr/>
                </a:tc>
                <a:tc>
                  <a:txBody>
                    <a:bodyPr/>
                    <a:lstStyle/>
                    <a:p>
                      <a:r>
                        <a:rPr lang="en-US" sz="1400" dirty="0"/>
                        <a:t>$300</a:t>
                      </a:r>
                    </a:p>
                  </a:txBody>
                  <a:tcPr/>
                </a:tc>
                <a:extLst>
                  <a:ext uri="{0D108BD9-81ED-4DB2-BD59-A6C34878D82A}">
                    <a16:rowId xmlns:a16="http://schemas.microsoft.com/office/drawing/2014/main" val="4177168539"/>
                  </a:ext>
                </a:extLst>
              </a:tr>
            </a:tbl>
          </a:graphicData>
        </a:graphic>
      </p:graphicFrame>
      <p:sp>
        <p:nvSpPr>
          <p:cNvPr id="5" name="TextBox 4"/>
          <p:cNvSpPr txBox="1"/>
          <p:nvPr/>
        </p:nvSpPr>
        <p:spPr>
          <a:xfrm>
            <a:off x="6500261" y="1638301"/>
            <a:ext cx="3715352" cy="4555093"/>
          </a:xfrm>
          <a:prstGeom prst="rect">
            <a:avLst/>
          </a:prstGeom>
          <a:noFill/>
        </p:spPr>
        <p:txBody>
          <a:bodyPr wrap="square" rtlCol="0">
            <a:spAutoFit/>
          </a:bodyPr>
          <a:lstStyle/>
          <a:p>
            <a:r>
              <a:rPr lang="en-US" sz="1600" dirty="0"/>
              <a:t>Consider a chemical plant with a process that if it were to explode could lead to:</a:t>
            </a:r>
          </a:p>
          <a:p>
            <a:endParaRPr lang="en-US" sz="1600" dirty="0"/>
          </a:p>
          <a:p>
            <a:r>
              <a:rPr lang="en-US" sz="1600" dirty="0"/>
              <a:t>20 fatalities</a:t>
            </a:r>
          </a:p>
          <a:p>
            <a:r>
              <a:rPr lang="en-US" sz="1600" dirty="0"/>
              <a:t>40 permanently injured</a:t>
            </a:r>
          </a:p>
          <a:p>
            <a:r>
              <a:rPr lang="en-US" sz="1600" dirty="0"/>
              <a:t>100 seriously injured</a:t>
            </a:r>
          </a:p>
          <a:p>
            <a:r>
              <a:rPr lang="en-US" sz="1600" dirty="0"/>
              <a:t>200 slightly injured</a:t>
            </a:r>
          </a:p>
          <a:p>
            <a:endParaRPr lang="en-US" sz="1600" dirty="0"/>
          </a:p>
          <a:p>
            <a:r>
              <a:rPr lang="en-US" sz="1600" dirty="0"/>
              <a:t>The rate of this explosion happening has been analyzed to be about 1 x 10-5 per year, which is 1 in 100,000 per year. The plant has an estimated lifetime of 25 years.</a:t>
            </a:r>
          </a:p>
          <a:p>
            <a:endParaRPr lang="en-US" sz="1600" dirty="0"/>
          </a:p>
          <a:p>
            <a:r>
              <a:rPr lang="en-US" sz="1600" dirty="0"/>
              <a:t>How much could the company reasonably spend to eliminate (reduce to zero) the risk from the explosion?</a:t>
            </a:r>
          </a:p>
          <a:p>
            <a:endParaRPr lang="en-US" dirty="0"/>
          </a:p>
        </p:txBody>
      </p:sp>
      <p:sp>
        <p:nvSpPr>
          <p:cNvPr id="6" name="TextBox 5"/>
          <p:cNvSpPr txBox="1"/>
          <p:nvPr/>
        </p:nvSpPr>
        <p:spPr>
          <a:xfrm>
            <a:off x="1937888" y="1269141"/>
            <a:ext cx="4395537" cy="830997"/>
          </a:xfrm>
          <a:prstGeom prst="rect">
            <a:avLst/>
          </a:prstGeom>
          <a:noFill/>
        </p:spPr>
        <p:txBody>
          <a:bodyPr wrap="square" rtlCol="0">
            <a:spAutoFit/>
          </a:bodyPr>
          <a:lstStyle/>
          <a:p>
            <a:r>
              <a:rPr lang="en-US" sz="1600" dirty="0"/>
              <a:t>The cash valuations of preventing health and safety effects of people are presented in the table below:</a:t>
            </a:r>
          </a:p>
        </p:txBody>
      </p:sp>
    </p:spTree>
    <p:extLst>
      <p:ext uri="{BB962C8B-B14F-4D97-AF65-F5344CB8AC3E}">
        <p14:creationId xmlns:p14="http://schemas.microsoft.com/office/powerpoint/2010/main" val="17308015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Cost-Benefit Analysis</a:t>
            </a:r>
          </a:p>
        </p:txBody>
      </p:sp>
      <p:graphicFrame>
        <p:nvGraphicFramePr>
          <p:cNvPr id="4" name="Table 3"/>
          <p:cNvGraphicFramePr>
            <a:graphicFrameLocks noGrp="1"/>
          </p:cNvGraphicFramePr>
          <p:nvPr>
            <p:extLst/>
          </p:nvPr>
        </p:nvGraphicFramePr>
        <p:xfrm>
          <a:off x="1976388" y="1397000"/>
          <a:ext cx="8239224" cy="3840480"/>
        </p:xfrm>
        <a:graphic>
          <a:graphicData uri="http://schemas.openxmlformats.org/drawingml/2006/table">
            <a:tbl>
              <a:tblPr firstRow="1" bandRow="1">
                <a:tableStyleId>{5C22544A-7EE6-4342-B048-85BDC9FD1C3A}</a:tableStyleId>
              </a:tblPr>
              <a:tblGrid>
                <a:gridCol w="1373204">
                  <a:extLst>
                    <a:ext uri="{9D8B030D-6E8A-4147-A177-3AD203B41FA5}">
                      <a16:colId xmlns:a16="http://schemas.microsoft.com/office/drawing/2014/main" val="3285717538"/>
                    </a:ext>
                  </a:extLst>
                </a:gridCol>
                <a:gridCol w="1543250">
                  <a:extLst>
                    <a:ext uri="{9D8B030D-6E8A-4147-A177-3AD203B41FA5}">
                      <a16:colId xmlns:a16="http://schemas.microsoft.com/office/drawing/2014/main" val="139492974"/>
                    </a:ext>
                  </a:extLst>
                </a:gridCol>
                <a:gridCol w="1520792">
                  <a:extLst>
                    <a:ext uri="{9D8B030D-6E8A-4147-A177-3AD203B41FA5}">
                      <a16:colId xmlns:a16="http://schemas.microsoft.com/office/drawing/2014/main" val="1633485409"/>
                    </a:ext>
                  </a:extLst>
                </a:gridCol>
                <a:gridCol w="1540042">
                  <a:extLst>
                    <a:ext uri="{9D8B030D-6E8A-4147-A177-3AD203B41FA5}">
                      <a16:colId xmlns:a16="http://schemas.microsoft.com/office/drawing/2014/main" val="955048146"/>
                    </a:ext>
                  </a:extLst>
                </a:gridCol>
                <a:gridCol w="888732">
                  <a:extLst>
                    <a:ext uri="{9D8B030D-6E8A-4147-A177-3AD203B41FA5}">
                      <a16:colId xmlns:a16="http://schemas.microsoft.com/office/drawing/2014/main" val="924203782"/>
                    </a:ext>
                  </a:extLst>
                </a:gridCol>
                <a:gridCol w="1373204">
                  <a:extLst>
                    <a:ext uri="{9D8B030D-6E8A-4147-A177-3AD203B41FA5}">
                      <a16:colId xmlns:a16="http://schemas.microsoft.com/office/drawing/2014/main" val="4136886293"/>
                    </a:ext>
                  </a:extLst>
                </a:gridCol>
              </a:tblGrid>
              <a:tr h="370840">
                <a:tc>
                  <a:txBody>
                    <a:bodyPr/>
                    <a:lstStyle/>
                    <a:p>
                      <a:r>
                        <a:rPr lang="en-US" dirty="0"/>
                        <a:t>Result</a:t>
                      </a:r>
                    </a:p>
                  </a:txBody>
                  <a:tcPr/>
                </a:tc>
                <a:tc>
                  <a:txBody>
                    <a:bodyPr/>
                    <a:lstStyle/>
                    <a:p>
                      <a:r>
                        <a:rPr lang="en-US" dirty="0"/>
                        <a:t># of occurrences</a:t>
                      </a:r>
                    </a:p>
                  </a:txBody>
                  <a:tcPr/>
                </a:tc>
                <a:tc>
                  <a:txBody>
                    <a:bodyPr/>
                    <a:lstStyle/>
                    <a:p>
                      <a:r>
                        <a:rPr lang="en-US" dirty="0"/>
                        <a:t>Values</a:t>
                      </a:r>
                    </a:p>
                  </a:txBody>
                  <a:tcPr/>
                </a:tc>
                <a:tc>
                  <a:txBody>
                    <a:bodyPr/>
                    <a:lstStyle/>
                    <a:p>
                      <a:r>
                        <a:rPr lang="en-US" dirty="0"/>
                        <a:t>Probability</a:t>
                      </a:r>
                    </a:p>
                  </a:txBody>
                  <a:tcPr/>
                </a:tc>
                <a:tc>
                  <a:txBody>
                    <a:bodyPr/>
                    <a:lstStyle/>
                    <a:p>
                      <a:r>
                        <a:rPr lang="en-US" dirty="0"/>
                        <a:t>Plant years</a:t>
                      </a:r>
                    </a:p>
                  </a:txBody>
                  <a:tcPr/>
                </a:tc>
                <a:tc>
                  <a:txBody>
                    <a:bodyPr/>
                    <a:lstStyle/>
                    <a:p>
                      <a:endParaRPr lang="en-US" dirty="0"/>
                    </a:p>
                  </a:txBody>
                  <a:tcPr/>
                </a:tc>
                <a:extLst>
                  <a:ext uri="{0D108BD9-81ED-4DB2-BD59-A6C34878D82A}">
                    <a16:rowId xmlns:a16="http://schemas.microsoft.com/office/drawing/2014/main" val="4049383482"/>
                  </a:ext>
                </a:extLst>
              </a:tr>
              <a:tr h="370840">
                <a:tc>
                  <a:txBody>
                    <a:bodyPr/>
                    <a:lstStyle/>
                    <a:p>
                      <a:r>
                        <a:rPr lang="en-US" dirty="0"/>
                        <a:t>Death</a:t>
                      </a:r>
                    </a:p>
                  </a:txBody>
                  <a:tcPr/>
                </a:tc>
                <a:tc>
                  <a:txBody>
                    <a:bodyPr/>
                    <a:lstStyle/>
                    <a:p>
                      <a:r>
                        <a:rPr lang="en-US" dirty="0"/>
                        <a:t>20</a:t>
                      </a:r>
                    </a:p>
                  </a:txBody>
                  <a:tcPr/>
                </a:tc>
                <a:tc>
                  <a:txBody>
                    <a:bodyPr/>
                    <a:lstStyle/>
                    <a:p>
                      <a:r>
                        <a:rPr lang="en-US" dirty="0"/>
                        <a:t>x$1,336,800</a:t>
                      </a:r>
                    </a:p>
                  </a:txBody>
                  <a:tcPr/>
                </a:tc>
                <a:tc>
                  <a:txBody>
                    <a:bodyPr/>
                    <a:lstStyle/>
                    <a:p>
                      <a:r>
                        <a:rPr lang="en-US" dirty="0"/>
                        <a:t>x1x100,000</a:t>
                      </a:r>
                    </a:p>
                  </a:txBody>
                  <a:tcPr/>
                </a:tc>
                <a:tc>
                  <a:txBody>
                    <a:bodyPr/>
                    <a:lstStyle/>
                    <a:p>
                      <a:r>
                        <a:rPr lang="en-US" dirty="0"/>
                        <a:t>x25</a:t>
                      </a:r>
                      <a:r>
                        <a:rPr lang="en-US" baseline="0" dirty="0"/>
                        <a:t> </a:t>
                      </a:r>
                      <a:r>
                        <a:rPr lang="en-US" baseline="0" dirty="0" err="1"/>
                        <a:t>yrs</a:t>
                      </a:r>
                      <a:endParaRPr lang="en-US" dirty="0"/>
                    </a:p>
                  </a:txBody>
                  <a:tcPr/>
                </a:tc>
                <a:tc>
                  <a:txBody>
                    <a:bodyPr/>
                    <a:lstStyle/>
                    <a:p>
                      <a:r>
                        <a:rPr lang="en-US" dirty="0"/>
                        <a:t>=6,684</a:t>
                      </a:r>
                    </a:p>
                  </a:txBody>
                  <a:tcPr/>
                </a:tc>
                <a:extLst>
                  <a:ext uri="{0D108BD9-81ED-4DB2-BD59-A6C34878D82A}">
                    <a16:rowId xmlns:a16="http://schemas.microsoft.com/office/drawing/2014/main" val="2606574464"/>
                  </a:ext>
                </a:extLst>
              </a:tr>
              <a:tr h="370840">
                <a:tc>
                  <a:txBody>
                    <a:bodyPr/>
                    <a:lstStyle/>
                    <a:p>
                      <a:r>
                        <a:rPr lang="en-US" dirty="0"/>
                        <a:t>Permanent injuries</a:t>
                      </a:r>
                    </a:p>
                  </a:txBody>
                  <a:tcPr/>
                </a:tc>
                <a:tc>
                  <a:txBody>
                    <a:bodyPr/>
                    <a:lstStyle/>
                    <a:p>
                      <a:r>
                        <a:rPr lang="en-US" dirty="0"/>
                        <a:t>40</a:t>
                      </a:r>
                    </a:p>
                  </a:txBody>
                  <a:tcPr/>
                </a:tc>
                <a:tc>
                  <a:txBody>
                    <a:bodyPr/>
                    <a:lstStyle/>
                    <a:p>
                      <a:r>
                        <a:rPr lang="en-US" dirty="0"/>
                        <a:t>x$207,200</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x1x100,000</a:t>
                      </a:r>
                    </a:p>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x25</a:t>
                      </a:r>
                      <a:r>
                        <a:rPr lang="en-US" baseline="0" dirty="0"/>
                        <a:t> </a:t>
                      </a:r>
                      <a:r>
                        <a:rPr lang="en-US" baseline="0" dirty="0" err="1"/>
                        <a:t>yrs</a:t>
                      </a:r>
                      <a:endParaRPr lang="en-US" dirty="0"/>
                    </a:p>
                  </a:txBody>
                  <a:tcPr/>
                </a:tc>
                <a:tc>
                  <a:txBody>
                    <a:bodyPr/>
                    <a:lstStyle/>
                    <a:p>
                      <a:r>
                        <a:rPr lang="en-US" dirty="0"/>
                        <a:t>=2,072</a:t>
                      </a:r>
                    </a:p>
                  </a:txBody>
                  <a:tcPr/>
                </a:tc>
                <a:extLst>
                  <a:ext uri="{0D108BD9-81ED-4DB2-BD59-A6C34878D82A}">
                    <a16:rowId xmlns:a16="http://schemas.microsoft.com/office/drawing/2014/main" val="199225338"/>
                  </a:ext>
                </a:extLst>
              </a:tr>
              <a:tr h="370840">
                <a:tc>
                  <a:txBody>
                    <a:bodyPr/>
                    <a:lstStyle/>
                    <a:p>
                      <a:r>
                        <a:rPr lang="en-US" dirty="0"/>
                        <a:t>Serious injuries</a:t>
                      </a:r>
                    </a:p>
                  </a:txBody>
                  <a:tcPr/>
                </a:tc>
                <a:tc>
                  <a:txBody>
                    <a:bodyPr/>
                    <a:lstStyle/>
                    <a:p>
                      <a:r>
                        <a:rPr lang="en-US" dirty="0"/>
                        <a:t>100</a:t>
                      </a:r>
                    </a:p>
                  </a:txBody>
                  <a:tcPr/>
                </a:tc>
                <a:tc>
                  <a:txBody>
                    <a:bodyPr/>
                    <a:lstStyle/>
                    <a:p>
                      <a:r>
                        <a:rPr lang="en-US" dirty="0"/>
                        <a:t>x$20,500</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x1x100,000</a:t>
                      </a:r>
                    </a:p>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x25</a:t>
                      </a:r>
                      <a:r>
                        <a:rPr lang="en-US" baseline="0" dirty="0"/>
                        <a:t> </a:t>
                      </a:r>
                      <a:r>
                        <a:rPr lang="en-US" baseline="0" dirty="0" err="1"/>
                        <a:t>yrs</a:t>
                      </a:r>
                      <a:endParaRPr lang="en-US" dirty="0"/>
                    </a:p>
                  </a:txBody>
                  <a:tcPr/>
                </a:tc>
                <a:tc>
                  <a:txBody>
                    <a:bodyPr/>
                    <a:lstStyle/>
                    <a:p>
                      <a:r>
                        <a:rPr lang="en-US" dirty="0"/>
                        <a:t>=512</a:t>
                      </a:r>
                    </a:p>
                  </a:txBody>
                  <a:tcPr/>
                </a:tc>
                <a:extLst>
                  <a:ext uri="{0D108BD9-81ED-4DB2-BD59-A6C34878D82A}">
                    <a16:rowId xmlns:a16="http://schemas.microsoft.com/office/drawing/2014/main" val="943229435"/>
                  </a:ext>
                </a:extLst>
              </a:tr>
              <a:tr h="370840">
                <a:tc>
                  <a:txBody>
                    <a:bodyPr/>
                    <a:lstStyle/>
                    <a:p>
                      <a:r>
                        <a:rPr lang="en-US" dirty="0"/>
                        <a:t>Slight injuries</a:t>
                      </a:r>
                    </a:p>
                  </a:txBody>
                  <a:tcPr/>
                </a:tc>
                <a:tc>
                  <a:txBody>
                    <a:bodyPr/>
                    <a:lstStyle/>
                    <a:p>
                      <a:r>
                        <a:rPr lang="en-US" dirty="0"/>
                        <a:t>200</a:t>
                      </a:r>
                    </a:p>
                  </a:txBody>
                  <a:tcPr/>
                </a:tc>
                <a:tc>
                  <a:txBody>
                    <a:bodyPr/>
                    <a:lstStyle/>
                    <a:p>
                      <a:r>
                        <a:rPr lang="en-US" dirty="0"/>
                        <a:t>x$300</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x1x100,000</a:t>
                      </a:r>
                    </a:p>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x25</a:t>
                      </a:r>
                      <a:r>
                        <a:rPr lang="en-US" baseline="0" dirty="0"/>
                        <a:t> </a:t>
                      </a:r>
                      <a:r>
                        <a:rPr lang="en-US" baseline="0" dirty="0" err="1"/>
                        <a:t>yrs</a:t>
                      </a:r>
                      <a:endParaRPr lang="en-US" dirty="0"/>
                    </a:p>
                  </a:txBody>
                  <a:tcPr/>
                </a:tc>
                <a:tc>
                  <a:txBody>
                    <a:bodyPr/>
                    <a:lstStyle/>
                    <a:p>
                      <a:r>
                        <a:rPr lang="en-US" dirty="0"/>
                        <a:t>=15</a:t>
                      </a:r>
                    </a:p>
                  </a:txBody>
                  <a:tcPr/>
                </a:tc>
                <a:extLst>
                  <a:ext uri="{0D108BD9-81ED-4DB2-BD59-A6C34878D82A}">
                    <a16:rowId xmlns:a16="http://schemas.microsoft.com/office/drawing/2014/main" val="79014788"/>
                  </a:ext>
                </a:extLst>
              </a:tr>
              <a:tr h="370840">
                <a:tc>
                  <a:txBody>
                    <a:bodyPr/>
                    <a:lstStyle/>
                    <a:p>
                      <a:r>
                        <a:rPr lang="en-US" dirty="0"/>
                        <a:t>Total</a:t>
                      </a:r>
                      <a:r>
                        <a:rPr lang="en-US" baseline="0" dirty="0"/>
                        <a:t> benefits</a:t>
                      </a:r>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r>
                        <a:rPr lang="en-US" dirty="0"/>
                        <a:t>=$9,283</a:t>
                      </a:r>
                    </a:p>
                  </a:txBody>
                  <a:tcPr/>
                </a:tc>
                <a:extLst>
                  <a:ext uri="{0D108BD9-81ED-4DB2-BD59-A6C34878D82A}">
                    <a16:rowId xmlns:a16="http://schemas.microsoft.com/office/drawing/2014/main" val="3481707871"/>
                  </a:ext>
                </a:extLst>
              </a:tr>
            </a:tbl>
          </a:graphicData>
        </a:graphic>
      </p:graphicFrame>
      <p:sp>
        <p:nvSpPr>
          <p:cNvPr id="5" name="TextBox 4"/>
          <p:cNvSpPr txBox="1"/>
          <p:nvPr/>
        </p:nvSpPr>
        <p:spPr>
          <a:xfrm>
            <a:off x="1976388" y="5409399"/>
            <a:ext cx="8239224" cy="830997"/>
          </a:xfrm>
          <a:prstGeom prst="rect">
            <a:avLst/>
          </a:prstGeom>
          <a:noFill/>
        </p:spPr>
        <p:txBody>
          <a:bodyPr wrap="square" rtlCol="0">
            <a:spAutoFit/>
          </a:bodyPr>
          <a:lstStyle/>
          <a:p>
            <a:r>
              <a:rPr lang="en-US" sz="1600" dirty="0"/>
              <a:t>$9,283 is the estimated benefit of eliminating the major accident explosion at the plant on the basis of avoidance of causalities. Therefore, it might be reasonably practicable to spend up to somewhere in the region of $232,075 ($9,283 x 25) to eliminate the risk of an explosion.</a:t>
            </a:r>
          </a:p>
        </p:txBody>
      </p:sp>
    </p:spTree>
    <p:extLst>
      <p:ext uri="{BB962C8B-B14F-4D97-AF65-F5344CB8AC3E}">
        <p14:creationId xmlns:p14="http://schemas.microsoft.com/office/powerpoint/2010/main" val="22955639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Learning From Controls</a:t>
            </a:r>
          </a:p>
        </p:txBody>
      </p:sp>
      <p:sp>
        <p:nvSpPr>
          <p:cNvPr id="3" name="Content Placeholder 2"/>
          <p:cNvSpPr>
            <a:spLocks noGrp="1"/>
          </p:cNvSpPr>
          <p:nvPr>
            <p:ph idx="1"/>
          </p:nvPr>
        </p:nvSpPr>
        <p:spPr>
          <a:xfrm>
            <a:off x="2070100" y="1384434"/>
            <a:ext cx="8051800" cy="4318000"/>
          </a:xfrm>
        </p:spPr>
        <p:txBody>
          <a:bodyPr/>
          <a:lstStyle/>
          <a:p>
            <a:r>
              <a:rPr lang="en-US" dirty="0"/>
              <a:t>Decisions have to be made on the most appropriate and cost-effective controls that should be introduced</a:t>
            </a:r>
          </a:p>
          <a:p>
            <a:r>
              <a:rPr lang="en-US" dirty="0"/>
              <a:t>Judgement should be based on the best available information</a:t>
            </a:r>
          </a:p>
          <a:p>
            <a:r>
              <a:rPr lang="en-US" dirty="0"/>
              <a:t>Learning from controls may be mainly concerned with their efficiency but it is also necessary to ensure that they are effective and they are the correct controls</a:t>
            </a:r>
          </a:p>
          <a:p>
            <a:pPr lvl="1"/>
            <a:r>
              <a:rPr lang="en-US" dirty="0"/>
              <a:t>Internal audit</a:t>
            </a:r>
          </a:p>
        </p:txBody>
      </p:sp>
    </p:spTree>
    <p:extLst>
      <p:ext uri="{BB962C8B-B14F-4D97-AF65-F5344CB8AC3E}">
        <p14:creationId xmlns:p14="http://schemas.microsoft.com/office/powerpoint/2010/main" val="203998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Control of Financial Risks</a:t>
            </a:r>
          </a:p>
        </p:txBody>
      </p:sp>
      <p:sp>
        <p:nvSpPr>
          <p:cNvPr id="3" name="Content Placeholder 2"/>
          <p:cNvSpPr>
            <a:spLocks noGrp="1"/>
          </p:cNvSpPr>
          <p:nvPr>
            <p:ph idx="1"/>
          </p:nvPr>
        </p:nvSpPr>
        <p:spPr>
          <a:xfrm>
            <a:off x="2070100" y="1422934"/>
            <a:ext cx="8051800" cy="4318000"/>
          </a:xfrm>
        </p:spPr>
        <p:txBody>
          <a:bodyPr/>
          <a:lstStyle/>
          <a:p>
            <a:r>
              <a:rPr lang="en-US" sz="2400" dirty="0"/>
              <a:t>Fraud - </a:t>
            </a:r>
            <a:r>
              <a:rPr lang="en-US" sz="2400" dirty="0">
                <a:hlinkClick r:id="rId2"/>
              </a:rPr>
              <a:t>https://www.youtube.com/watch?v=sMDg7ld1tZU</a:t>
            </a:r>
            <a:r>
              <a:rPr lang="en-US" sz="2400" dirty="0"/>
              <a:t> </a:t>
            </a:r>
          </a:p>
          <a:p>
            <a:r>
              <a:rPr lang="en-US" sz="1800" dirty="0"/>
              <a:t>How to minimize fraud</a:t>
            </a:r>
          </a:p>
          <a:p>
            <a:pPr lvl="1"/>
            <a:r>
              <a:rPr lang="en-US" sz="1400" dirty="0"/>
              <a:t>Improve recruitment procedures</a:t>
            </a:r>
          </a:p>
          <a:p>
            <a:pPr lvl="1"/>
            <a:r>
              <a:rPr lang="en-US" sz="1400" dirty="0"/>
              <a:t>Reduce the motive for fraud</a:t>
            </a:r>
          </a:p>
          <a:p>
            <a:pPr lvl="1"/>
            <a:r>
              <a:rPr lang="en-US" sz="1400" dirty="0"/>
              <a:t>Reduce the number of assets worth stealing</a:t>
            </a:r>
          </a:p>
          <a:p>
            <a:pPr lvl="1"/>
            <a:r>
              <a:rPr lang="en-US" sz="1400" dirty="0"/>
              <a:t>Minimize the opportunity to steal</a:t>
            </a:r>
          </a:p>
          <a:p>
            <a:pPr lvl="1"/>
            <a:r>
              <a:rPr lang="en-US" sz="1400" dirty="0"/>
              <a:t>Increase the level of supervision</a:t>
            </a:r>
          </a:p>
          <a:p>
            <a:pPr lvl="1"/>
            <a:r>
              <a:rPr lang="en-US" sz="1400" dirty="0"/>
              <a:t>Improve financial controls and management systems</a:t>
            </a:r>
          </a:p>
          <a:p>
            <a:pPr lvl="1"/>
            <a:r>
              <a:rPr lang="en-US" sz="1400" dirty="0"/>
              <a:t>Improve detection of fraud</a:t>
            </a:r>
          </a:p>
          <a:p>
            <a:pPr lvl="1"/>
            <a:r>
              <a:rPr lang="en-US" sz="1400" dirty="0"/>
              <a:t>Improve record keeping</a:t>
            </a:r>
          </a:p>
          <a:p>
            <a:pPr lvl="1"/>
            <a:endParaRPr lang="en-US" dirty="0"/>
          </a:p>
          <a:p>
            <a:pPr lvl="1"/>
            <a:endParaRPr lang="en-US" dirty="0"/>
          </a:p>
        </p:txBody>
      </p:sp>
    </p:spTree>
    <p:extLst>
      <p:ext uri="{BB962C8B-B14F-4D97-AF65-F5344CB8AC3E}">
        <p14:creationId xmlns:p14="http://schemas.microsoft.com/office/powerpoint/2010/main" val="34970308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Control of Infrastructure Risks</a:t>
            </a:r>
          </a:p>
        </p:txBody>
      </p:sp>
      <p:sp>
        <p:nvSpPr>
          <p:cNvPr id="3" name="Content Placeholder 2"/>
          <p:cNvSpPr>
            <a:spLocks noGrp="1"/>
          </p:cNvSpPr>
          <p:nvPr>
            <p:ph idx="1"/>
          </p:nvPr>
        </p:nvSpPr>
        <p:spPr>
          <a:xfrm>
            <a:off x="2070100" y="1211178"/>
            <a:ext cx="8051800" cy="4318000"/>
          </a:xfrm>
        </p:spPr>
        <p:txBody>
          <a:bodyPr/>
          <a:lstStyle/>
          <a:p>
            <a:r>
              <a:rPr lang="en-US" sz="2400" dirty="0"/>
              <a:t>Health and safety at work - </a:t>
            </a:r>
            <a:r>
              <a:rPr lang="en-US" sz="2400" dirty="0">
                <a:hlinkClick r:id="rId2"/>
              </a:rPr>
              <a:t>https://www.youtube.com/watch?v=WOzv8_WlkK0</a:t>
            </a:r>
            <a:r>
              <a:rPr lang="en-US" sz="2400" dirty="0"/>
              <a:t> </a:t>
            </a:r>
          </a:p>
          <a:p>
            <a:r>
              <a:rPr lang="en-US" sz="1800" dirty="0"/>
              <a:t>Possible workplace hazards</a:t>
            </a:r>
          </a:p>
          <a:p>
            <a:pPr lvl="1"/>
            <a:r>
              <a:rPr lang="en-US" sz="1400" dirty="0"/>
              <a:t>Dangerous machinery</a:t>
            </a:r>
          </a:p>
          <a:p>
            <a:pPr lvl="1"/>
            <a:r>
              <a:rPr lang="en-US" sz="1400" dirty="0"/>
              <a:t>Electrical safety</a:t>
            </a:r>
          </a:p>
          <a:p>
            <a:pPr lvl="1"/>
            <a:r>
              <a:rPr lang="en-US" sz="1400" dirty="0"/>
              <a:t>Hazardous substances</a:t>
            </a:r>
          </a:p>
          <a:p>
            <a:pPr lvl="1"/>
            <a:r>
              <a:rPr lang="en-US" sz="1400" dirty="0"/>
              <a:t>Lifting and manual handling</a:t>
            </a:r>
          </a:p>
          <a:p>
            <a:pPr lvl="1"/>
            <a:r>
              <a:rPr lang="en-US" sz="1400" dirty="0"/>
              <a:t>Slips, trips and falls</a:t>
            </a:r>
          </a:p>
          <a:p>
            <a:pPr lvl="1"/>
            <a:r>
              <a:rPr lang="en-US" sz="1400" dirty="0"/>
              <a:t>Human factors and repetitive strain injury</a:t>
            </a:r>
          </a:p>
          <a:p>
            <a:pPr lvl="1"/>
            <a:r>
              <a:rPr lang="en-US" sz="1400" dirty="0"/>
              <a:t>Radiation</a:t>
            </a:r>
          </a:p>
          <a:p>
            <a:pPr lvl="1"/>
            <a:r>
              <a:rPr lang="en-US" sz="1400" dirty="0"/>
              <a:t>Vehicles and driving risks</a:t>
            </a:r>
          </a:p>
          <a:p>
            <a:pPr lvl="1"/>
            <a:r>
              <a:rPr lang="en-US" sz="1400" dirty="0"/>
              <a:t>Fire safety</a:t>
            </a:r>
          </a:p>
          <a:p>
            <a:endParaRPr lang="en-US" dirty="0"/>
          </a:p>
        </p:txBody>
      </p:sp>
    </p:spTree>
    <p:extLst>
      <p:ext uri="{BB962C8B-B14F-4D97-AF65-F5344CB8AC3E}">
        <p14:creationId xmlns:p14="http://schemas.microsoft.com/office/powerpoint/2010/main" val="18624891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Control of Infrastructure Risks</a:t>
            </a:r>
          </a:p>
        </p:txBody>
      </p:sp>
      <p:sp>
        <p:nvSpPr>
          <p:cNvPr id="3" name="Content Placeholder 2"/>
          <p:cNvSpPr>
            <a:spLocks noGrp="1"/>
          </p:cNvSpPr>
          <p:nvPr>
            <p:ph idx="1"/>
          </p:nvPr>
        </p:nvSpPr>
        <p:spPr>
          <a:xfrm>
            <a:off x="2070100" y="1856072"/>
            <a:ext cx="8051800" cy="4318000"/>
          </a:xfrm>
        </p:spPr>
        <p:txBody>
          <a:bodyPr/>
          <a:lstStyle/>
          <a:p>
            <a:r>
              <a:rPr lang="en-US" dirty="0"/>
              <a:t>IT security - </a:t>
            </a:r>
            <a:r>
              <a:rPr lang="en-US" dirty="0">
                <a:hlinkClick r:id="rId2"/>
              </a:rPr>
              <a:t>https://www.youtube.com/watch?v=6WFfQt_efx4</a:t>
            </a:r>
            <a:r>
              <a:rPr lang="en-US" dirty="0"/>
              <a:t> </a:t>
            </a:r>
          </a:p>
          <a:p>
            <a:r>
              <a:rPr lang="en-US" sz="1800" dirty="0"/>
              <a:t>Main causes of loss associated with IT systems</a:t>
            </a:r>
          </a:p>
          <a:p>
            <a:pPr lvl="1"/>
            <a:r>
              <a:rPr lang="en-US" sz="1400" dirty="0"/>
              <a:t>Theft of computers and other hardware</a:t>
            </a:r>
          </a:p>
          <a:p>
            <a:pPr lvl="1"/>
            <a:r>
              <a:rPr lang="en-US" sz="1400" dirty="0"/>
              <a:t>Unauthorized access into IT systems</a:t>
            </a:r>
          </a:p>
          <a:p>
            <a:pPr lvl="1"/>
            <a:r>
              <a:rPr lang="en-US" sz="1400" dirty="0"/>
              <a:t>Introduction of viruses into the system</a:t>
            </a:r>
          </a:p>
          <a:p>
            <a:pPr lvl="1"/>
            <a:r>
              <a:rPr lang="en-US" sz="1400" dirty="0"/>
              <a:t>Hardware or software faults and failures</a:t>
            </a:r>
          </a:p>
          <a:p>
            <a:pPr lvl="1"/>
            <a:r>
              <a:rPr lang="en-US" sz="1400" dirty="0"/>
              <a:t>User error, including loss or deletion of information</a:t>
            </a:r>
          </a:p>
          <a:p>
            <a:pPr lvl="1"/>
            <a:r>
              <a:rPr lang="en-US" sz="1400" dirty="0"/>
              <a:t>IT project failure</a:t>
            </a:r>
          </a:p>
        </p:txBody>
      </p:sp>
    </p:spTree>
    <p:extLst>
      <p:ext uri="{BB962C8B-B14F-4D97-AF65-F5344CB8AC3E}">
        <p14:creationId xmlns:p14="http://schemas.microsoft.com/office/powerpoint/2010/main" val="23873220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Control of Infrastructure Risks</a:t>
            </a:r>
          </a:p>
        </p:txBody>
      </p:sp>
      <p:sp>
        <p:nvSpPr>
          <p:cNvPr id="3" name="Content Placeholder 2"/>
          <p:cNvSpPr>
            <a:spLocks noGrp="1"/>
          </p:cNvSpPr>
          <p:nvPr>
            <p:ph idx="1"/>
          </p:nvPr>
        </p:nvSpPr>
        <p:spPr/>
        <p:txBody>
          <a:bodyPr/>
          <a:lstStyle/>
          <a:p>
            <a:r>
              <a:rPr lang="en-US" dirty="0"/>
              <a:t>HR risks - </a:t>
            </a:r>
            <a:r>
              <a:rPr lang="en-US" dirty="0">
                <a:hlinkClick r:id="rId2"/>
              </a:rPr>
              <a:t>https://www.youtube.com/watch?v=ukmC6F0JvQw</a:t>
            </a:r>
            <a:endParaRPr lang="en-US" dirty="0"/>
          </a:p>
          <a:p>
            <a:r>
              <a:rPr lang="en-US" sz="1800" dirty="0"/>
              <a:t>With the employment of staff and utilization of HR</a:t>
            </a:r>
          </a:p>
          <a:p>
            <a:pPr lvl="1"/>
            <a:r>
              <a:rPr lang="en-US" sz="1400" dirty="0"/>
              <a:t>Employee engagement and termination</a:t>
            </a:r>
          </a:p>
          <a:p>
            <a:pPr lvl="1"/>
            <a:r>
              <a:rPr lang="en-US" sz="1400" dirty="0"/>
              <a:t>Legislative and regulatory compliance</a:t>
            </a:r>
          </a:p>
          <a:p>
            <a:pPr lvl="1"/>
            <a:r>
              <a:rPr lang="en-US" sz="1400" dirty="0"/>
              <a:t>Recruitment, retention and skills Availability</a:t>
            </a:r>
          </a:p>
          <a:p>
            <a:pPr lvl="1"/>
            <a:r>
              <a:rPr lang="en-US" sz="1400" dirty="0"/>
              <a:t>Pension arrangements</a:t>
            </a:r>
          </a:p>
          <a:p>
            <a:pPr lvl="1"/>
            <a:r>
              <a:rPr lang="en-US" sz="1400" dirty="0"/>
              <a:t>Performance and absence management</a:t>
            </a:r>
          </a:p>
          <a:p>
            <a:pPr lvl="1"/>
            <a:r>
              <a:rPr lang="en-US" sz="1400" dirty="0"/>
              <a:t>Health and safety</a:t>
            </a:r>
          </a:p>
        </p:txBody>
      </p:sp>
    </p:spTree>
    <p:extLst>
      <p:ext uri="{BB962C8B-B14F-4D97-AF65-F5344CB8AC3E}">
        <p14:creationId xmlns:p14="http://schemas.microsoft.com/office/powerpoint/2010/main" val="21620790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Control of Reputational Risks</a:t>
            </a:r>
          </a:p>
        </p:txBody>
      </p:sp>
      <p:sp>
        <p:nvSpPr>
          <p:cNvPr id="3" name="Content Placeholder 2"/>
          <p:cNvSpPr>
            <a:spLocks noGrp="1"/>
          </p:cNvSpPr>
          <p:nvPr>
            <p:ph idx="1"/>
          </p:nvPr>
        </p:nvSpPr>
        <p:spPr>
          <a:xfrm>
            <a:off x="2070100" y="1355558"/>
            <a:ext cx="8051800" cy="4318000"/>
          </a:xfrm>
        </p:spPr>
        <p:txBody>
          <a:bodyPr/>
          <a:lstStyle/>
          <a:p>
            <a:r>
              <a:rPr lang="en-US" dirty="0"/>
              <a:t>Brand protection</a:t>
            </a:r>
          </a:p>
          <a:p>
            <a:r>
              <a:rPr lang="en-US" dirty="0"/>
              <a:t>Damage to a brand can occur for a number of reasons, including</a:t>
            </a:r>
          </a:p>
          <a:p>
            <a:pPr lvl="1"/>
            <a:r>
              <a:rPr lang="en-US" dirty="0"/>
              <a:t>Changes in government policy</a:t>
            </a:r>
          </a:p>
          <a:p>
            <a:pPr lvl="1"/>
            <a:r>
              <a:rPr lang="en-US" dirty="0"/>
              <a:t>Changes in the marketplace</a:t>
            </a:r>
          </a:p>
          <a:p>
            <a:pPr lvl="1"/>
            <a:r>
              <a:rPr lang="en-US" dirty="0"/>
              <a:t>New entrants into the marketplace</a:t>
            </a:r>
          </a:p>
          <a:p>
            <a:pPr lvl="1"/>
            <a:r>
              <a:rPr lang="en-US" dirty="0"/>
              <a:t>Price and specification competition</a:t>
            </a:r>
          </a:p>
          <a:p>
            <a:pPr lvl="1"/>
            <a:r>
              <a:rPr lang="en-US" dirty="0"/>
              <a:t>Counterfeiting and fake goods</a:t>
            </a:r>
          </a:p>
          <a:p>
            <a:pPr lvl="1"/>
            <a:r>
              <a:rPr lang="en-US" dirty="0"/>
              <a:t>Inappropriate franchise behavior</a:t>
            </a:r>
          </a:p>
        </p:txBody>
      </p:sp>
      <p:pic>
        <p:nvPicPr>
          <p:cNvPr id="1026" name="Picture 2" descr="Image result for calvin peeing college stick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62202" y="4928448"/>
            <a:ext cx="2500998" cy="1272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09140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Control of Marketplace Risks</a:t>
            </a:r>
          </a:p>
        </p:txBody>
      </p:sp>
      <p:sp>
        <p:nvSpPr>
          <p:cNvPr id="3" name="Content Placeholder 2"/>
          <p:cNvSpPr>
            <a:spLocks noGrp="1"/>
          </p:cNvSpPr>
          <p:nvPr>
            <p:ph idx="1"/>
          </p:nvPr>
        </p:nvSpPr>
        <p:spPr/>
        <p:txBody>
          <a:bodyPr/>
          <a:lstStyle/>
          <a:p>
            <a:r>
              <a:rPr lang="en-US" dirty="0"/>
              <a:t>Regulatory - </a:t>
            </a:r>
            <a:r>
              <a:rPr lang="en-US" dirty="0">
                <a:hlinkClick r:id="rId2"/>
              </a:rPr>
              <a:t>https://www.youtube.com/watch?v=7IInonHbwGM</a:t>
            </a:r>
            <a:r>
              <a:rPr lang="en-US" dirty="0"/>
              <a:t> </a:t>
            </a:r>
          </a:p>
          <a:p>
            <a:r>
              <a:rPr lang="en-US" dirty="0"/>
              <a:t>Compliance may appear to be a relatively straightforward issue, but there are often complexities associated with the potential for changes to regulations.</a:t>
            </a:r>
          </a:p>
        </p:txBody>
      </p:sp>
    </p:spTree>
    <p:extLst>
      <p:ext uri="{BB962C8B-B14F-4D97-AF65-F5344CB8AC3E}">
        <p14:creationId xmlns:p14="http://schemas.microsoft.com/office/powerpoint/2010/main" val="16666537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714</Words>
  <Application>Microsoft Office PowerPoint</Application>
  <PresentationFormat>Widescreen</PresentationFormat>
  <Paragraphs>130</Paragraphs>
  <Slides>11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Arial</vt:lpstr>
      <vt:lpstr>Arial Black</vt:lpstr>
      <vt:lpstr>Calibri</vt:lpstr>
      <vt:lpstr>Calibri Light</vt:lpstr>
      <vt:lpstr>Times New Roman</vt:lpstr>
      <vt:lpstr>Office Theme</vt:lpstr>
      <vt:lpstr>Chapter 1 What is Sport and Why Do We Study It?</vt:lpstr>
      <vt:lpstr>Cost of Risk Controls</vt:lpstr>
      <vt:lpstr>Cost-Benefit Analysis</vt:lpstr>
      <vt:lpstr>Cost-Benefit Analysis</vt:lpstr>
      <vt:lpstr>Learning From Controls</vt:lpstr>
      <vt:lpstr>Control of Financial Risks</vt:lpstr>
      <vt:lpstr>Control of Infrastructure Risks</vt:lpstr>
      <vt:lpstr>Control of Infrastructure Risks</vt:lpstr>
      <vt:lpstr>Control of Infrastructure Risks</vt:lpstr>
      <vt:lpstr>Control of Reputational Risks</vt:lpstr>
      <vt:lpstr>Control of Marketplace Risks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 What is Sport and Why Do We Study It?</dc:title>
  <dc:creator>Martin, Michael</dc:creator>
  <cp:lastModifiedBy>Martin, Michael</cp:lastModifiedBy>
  <cp:revision>1</cp:revision>
  <dcterms:created xsi:type="dcterms:W3CDTF">2019-03-09T22:13:34Z</dcterms:created>
  <dcterms:modified xsi:type="dcterms:W3CDTF">2019-03-09T22:14:02Z</dcterms:modified>
</cp:coreProperties>
</file>